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5" r:id="rId1"/>
  </p:sldMasterIdLst>
  <p:notesMasterIdLst>
    <p:notesMasterId r:id="rId50"/>
  </p:notesMasterIdLst>
  <p:handoutMasterIdLst>
    <p:handoutMasterId r:id="rId51"/>
  </p:handoutMasterIdLst>
  <p:sldIdLst>
    <p:sldId id="332" r:id="rId2"/>
    <p:sldId id="366" r:id="rId3"/>
    <p:sldId id="367" r:id="rId4"/>
    <p:sldId id="335" r:id="rId5"/>
    <p:sldId id="370" r:id="rId6"/>
    <p:sldId id="377" r:id="rId7"/>
    <p:sldId id="371" r:id="rId8"/>
    <p:sldId id="379" r:id="rId9"/>
    <p:sldId id="374" r:id="rId10"/>
    <p:sldId id="428" r:id="rId11"/>
    <p:sldId id="375" r:id="rId12"/>
    <p:sldId id="380" r:id="rId13"/>
    <p:sldId id="423" r:id="rId14"/>
    <p:sldId id="424" r:id="rId15"/>
    <p:sldId id="425" r:id="rId16"/>
    <p:sldId id="426" r:id="rId17"/>
    <p:sldId id="433" r:id="rId18"/>
    <p:sldId id="429" r:id="rId19"/>
    <p:sldId id="427" r:id="rId20"/>
    <p:sldId id="430" r:id="rId21"/>
    <p:sldId id="432" r:id="rId22"/>
    <p:sldId id="395" r:id="rId23"/>
    <p:sldId id="396" r:id="rId24"/>
    <p:sldId id="400" r:id="rId25"/>
    <p:sldId id="384" r:id="rId26"/>
    <p:sldId id="385" r:id="rId27"/>
    <p:sldId id="409" r:id="rId28"/>
    <p:sldId id="410" r:id="rId29"/>
    <p:sldId id="386" r:id="rId30"/>
    <p:sldId id="388" r:id="rId31"/>
    <p:sldId id="383" r:id="rId32"/>
    <p:sldId id="382" r:id="rId33"/>
    <p:sldId id="434" r:id="rId34"/>
    <p:sldId id="390" r:id="rId35"/>
    <p:sldId id="389" r:id="rId36"/>
    <p:sldId id="392" r:id="rId37"/>
    <p:sldId id="435" r:id="rId38"/>
    <p:sldId id="412" r:id="rId39"/>
    <p:sldId id="436" r:id="rId40"/>
    <p:sldId id="437" r:id="rId41"/>
    <p:sldId id="438" r:id="rId42"/>
    <p:sldId id="411" r:id="rId43"/>
    <p:sldId id="402" r:id="rId44"/>
    <p:sldId id="391" r:id="rId45"/>
    <p:sldId id="403" r:id="rId46"/>
    <p:sldId id="404" r:id="rId47"/>
    <p:sldId id="405" r:id="rId48"/>
    <p:sldId id="394" r:id="rId49"/>
  </p:sldIdLst>
  <p:sldSz cx="9144000" cy="6858000" type="screen4x3"/>
  <p:notesSz cx="6832600" cy="99631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6666FF"/>
    <a:srgbClr val="CC00CC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7" autoAdjust="0"/>
    <p:restoredTop sz="86447" autoAdjust="0"/>
  </p:normalViewPr>
  <p:slideViewPr>
    <p:cSldViewPr>
      <p:cViewPr>
        <p:scale>
          <a:sx n="100" d="100"/>
          <a:sy n="100" d="100"/>
        </p:scale>
        <p:origin x="-58" y="6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42" y="-102"/>
      </p:cViewPr>
      <p:guideLst>
        <p:guide orient="horz" pos="3138"/>
        <p:guide pos="215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27837-C74A-4753-AC61-BCEFED7B2A55}" type="doc">
      <dgm:prSet loTypeId="urn:microsoft.com/office/officeart/2005/8/layout/target3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2631B7-10A6-4BAF-851C-F4A2CEB43A0F}">
      <dgm:prSet/>
      <dgm:spPr/>
      <dgm:t>
        <a:bodyPr/>
        <a:lstStyle/>
        <a:p>
          <a:pPr rtl="0"/>
          <a:r>
            <a:rPr lang="ru-RU" i="1" dirty="0" smtClean="0"/>
            <a:t>Посещение уроков методистом</a:t>
          </a:r>
          <a:endParaRPr lang="ru-RU" dirty="0"/>
        </a:p>
      </dgm:t>
    </dgm:pt>
    <dgm:pt modelId="{4E6F12A9-964F-4C7B-AA39-B16FD14BB74A}" type="parTrans" cxnId="{3D0F5B4F-49E8-4BEE-9F14-063F47F65A49}">
      <dgm:prSet/>
      <dgm:spPr/>
      <dgm:t>
        <a:bodyPr/>
        <a:lstStyle/>
        <a:p>
          <a:endParaRPr lang="ru-RU"/>
        </a:p>
      </dgm:t>
    </dgm:pt>
    <dgm:pt modelId="{3A3CEBDF-5048-4F50-B60B-C31F49CABD22}" type="sibTrans" cxnId="{3D0F5B4F-49E8-4BEE-9F14-063F47F65A49}">
      <dgm:prSet/>
      <dgm:spPr/>
      <dgm:t>
        <a:bodyPr/>
        <a:lstStyle/>
        <a:p>
          <a:endParaRPr lang="ru-RU"/>
        </a:p>
      </dgm:t>
    </dgm:pt>
    <dgm:pt modelId="{735D8603-3ADD-4E91-A995-9CC4C455B4FE}">
      <dgm:prSet/>
      <dgm:spPr/>
      <dgm:t>
        <a:bodyPr/>
        <a:lstStyle/>
        <a:p>
          <a:pPr rtl="0"/>
          <a:r>
            <a:rPr lang="ru-RU" i="1" dirty="0" smtClean="0"/>
            <a:t>Тематическое изучение деятельности общеобразовательных  учреждений.</a:t>
          </a:r>
          <a:endParaRPr lang="ru-RU" dirty="0"/>
        </a:p>
      </dgm:t>
    </dgm:pt>
    <dgm:pt modelId="{890D988C-C3A5-41D0-827B-24F88C7FD37B}" type="parTrans" cxnId="{903500D9-9B27-4E28-B2CD-72905F3891CE}">
      <dgm:prSet/>
      <dgm:spPr/>
      <dgm:t>
        <a:bodyPr/>
        <a:lstStyle/>
        <a:p>
          <a:endParaRPr lang="ru-RU"/>
        </a:p>
      </dgm:t>
    </dgm:pt>
    <dgm:pt modelId="{3072673E-29D7-4DEC-806D-2898A5901B98}" type="sibTrans" cxnId="{903500D9-9B27-4E28-B2CD-72905F3891CE}">
      <dgm:prSet/>
      <dgm:spPr/>
      <dgm:t>
        <a:bodyPr/>
        <a:lstStyle/>
        <a:p>
          <a:endParaRPr lang="ru-RU"/>
        </a:p>
      </dgm:t>
    </dgm:pt>
    <dgm:pt modelId="{BF30874B-31EB-458B-8E11-6DC7B825F46F}" type="pres">
      <dgm:prSet presAssocID="{84627837-C74A-4753-AC61-BCEFED7B2A5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8BD080-7476-4360-BA56-E983EFEA687D}" type="pres">
      <dgm:prSet presAssocID="{0C2631B7-10A6-4BAF-851C-F4A2CEB43A0F}" presName="circle1" presStyleLbl="node1" presStyleIdx="0" presStyleCnt="2"/>
      <dgm:spPr/>
    </dgm:pt>
    <dgm:pt modelId="{5A69A184-D958-4B0A-9E18-FF1946969A0D}" type="pres">
      <dgm:prSet presAssocID="{0C2631B7-10A6-4BAF-851C-F4A2CEB43A0F}" presName="space" presStyleCnt="0"/>
      <dgm:spPr/>
    </dgm:pt>
    <dgm:pt modelId="{1EECDE0F-A659-462D-9178-04EC49476E5A}" type="pres">
      <dgm:prSet presAssocID="{0C2631B7-10A6-4BAF-851C-F4A2CEB43A0F}" presName="rect1" presStyleLbl="alignAcc1" presStyleIdx="0" presStyleCnt="2"/>
      <dgm:spPr/>
      <dgm:t>
        <a:bodyPr/>
        <a:lstStyle/>
        <a:p>
          <a:endParaRPr lang="ru-RU"/>
        </a:p>
      </dgm:t>
    </dgm:pt>
    <dgm:pt modelId="{2C45A093-5377-4433-A003-6C0FF4C0D8B1}" type="pres">
      <dgm:prSet presAssocID="{735D8603-3ADD-4E91-A995-9CC4C455B4FE}" presName="vertSpace2" presStyleLbl="node1" presStyleIdx="0" presStyleCnt="2"/>
      <dgm:spPr/>
    </dgm:pt>
    <dgm:pt modelId="{B4778A7F-0A0F-40F7-9551-B5CA7F13B256}" type="pres">
      <dgm:prSet presAssocID="{735D8603-3ADD-4E91-A995-9CC4C455B4FE}" presName="circle2" presStyleLbl="node1" presStyleIdx="1" presStyleCnt="2"/>
      <dgm:spPr/>
    </dgm:pt>
    <dgm:pt modelId="{B9BB7FD2-EB78-44FF-A5D6-3B5E7344FA80}" type="pres">
      <dgm:prSet presAssocID="{735D8603-3ADD-4E91-A995-9CC4C455B4FE}" presName="rect2" presStyleLbl="alignAcc1" presStyleIdx="1" presStyleCnt="2"/>
      <dgm:spPr/>
      <dgm:t>
        <a:bodyPr/>
        <a:lstStyle/>
        <a:p>
          <a:endParaRPr lang="ru-RU"/>
        </a:p>
      </dgm:t>
    </dgm:pt>
    <dgm:pt modelId="{194D42FC-1E91-4D35-B96C-6C071C32C0AF}" type="pres">
      <dgm:prSet presAssocID="{0C2631B7-10A6-4BAF-851C-F4A2CEB43A0F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B3872-8A58-47CE-90F0-BFF69CF29D66}" type="pres">
      <dgm:prSet presAssocID="{735D8603-3ADD-4E91-A995-9CC4C455B4FE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0F5B4F-49E8-4BEE-9F14-063F47F65A49}" srcId="{84627837-C74A-4753-AC61-BCEFED7B2A55}" destId="{0C2631B7-10A6-4BAF-851C-F4A2CEB43A0F}" srcOrd="0" destOrd="0" parTransId="{4E6F12A9-964F-4C7B-AA39-B16FD14BB74A}" sibTransId="{3A3CEBDF-5048-4F50-B60B-C31F49CABD22}"/>
    <dgm:cxn modelId="{E514B475-8561-4E10-90E2-3C04B5ACBBDF}" type="presOf" srcId="{0C2631B7-10A6-4BAF-851C-F4A2CEB43A0F}" destId="{1EECDE0F-A659-462D-9178-04EC49476E5A}" srcOrd="0" destOrd="0" presId="urn:microsoft.com/office/officeart/2005/8/layout/target3"/>
    <dgm:cxn modelId="{903500D9-9B27-4E28-B2CD-72905F3891CE}" srcId="{84627837-C74A-4753-AC61-BCEFED7B2A55}" destId="{735D8603-3ADD-4E91-A995-9CC4C455B4FE}" srcOrd="1" destOrd="0" parTransId="{890D988C-C3A5-41D0-827B-24F88C7FD37B}" sibTransId="{3072673E-29D7-4DEC-806D-2898A5901B98}"/>
    <dgm:cxn modelId="{3E76AB67-978C-4ABF-B6ED-694BE049B07B}" type="presOf" srcId="{735D8603-3ADD-4E91-A995-9CC4C455B4FE}" destId="{B9BB7FD2-EB78-44FF-A5D6-3B5E7344FA80}" srcOrd="0" destOrd="0" presId="urn:microsoft.com/office/officeart/2005/8/layout/target3"/>
    <dgm:cxn modelId="{E92A238A-B75A-49E4-B9A1-FFBA61E9D48D}" type="presOf" srcId="{84627837-C74A-4753-AC61-BCEFED7B2A55}" destId="{BF30874B-31EB-458B-8E11-6DC7B825F46F}" srcOrd="0" destOrd="0" presId="urn:microsoft.com/office/officeart/2005/8/layout/target3"/>
    <dgm:cxn modelId="{9785612F-03CE-4267-B4FE-DADF04B2DE2B}" type="presOf" srcId="{0C2631B7-10A6-4BAF-851C-F4A2CEB43A0F}" destId="{194D42FC-1E91-4D35-B96C-6C071C32C0AF}" srcOrd="1" destOrd="0" presId="urn:microsoft.com/office/officeart/2005/8/layout/target3"/>
    <dgm:cxn modelId="{8205E3EB-FDCC-4C99-B109-DD45F07F496A}" type="presOf" srcId="{735D8603-3ADD-4E91-A995-9CC4C455B4FE}" destId="{7B5B3872-8A58-47CE-90F0-BFF69CF29D66}" srcOrd="1" destOrd="0" presId="urn:microsoft.com/office/officeart/2005/8/layout/target3"/>
    <dgm:cxn modelId="{4F7A5B35-363B-4B75-9249-73AEDBAD8EED}" type="presParOf" srcId="{BF30874B-31EB-458B-8E11-6DC7B825F46F}" destId="{C48BD080-7476-4360-BA56-E983EFEA687D}" srcOrd="0" destOrd="0" presId="urn:microsoft.com/office/officeart/2005/8/layout/target3"/>
    <dgm:cxn modelId="{7255BE37-0164-4BF5-8D19-B75141B7DF3C}" type="presParOf" srcId="{BF30874B-31EB-458B-8E11-6DC7B825F46F}" destId="{5A69A184-D958-4B0A-9E18-FF1946969A0D}" srcOrd="1" destOrd="0" presId="urn:microsoft.com/office/officeart/2005/8/layout/target3"/>
    <dgm:cxn modelId="{2B2F7B6A-6426-41C6-99DC-8E8DCA8848B8}" type="presParOf" srcId="{BF30874B-31EB-458B-8E11-6DC7B825F46F}" destId="{1EECDE0F-A659-462D-9178-04EC49476E5A}" srcOrd="2" destOrd="0" presId="urn:microsoft.com/office/officeart/2005/8/layout/target3"/>
    <dgm:cxn modelId="{FD77DE5F-0248-48A5-966D-BACF9C708BC2}" type="presParOf" srcId="{BF30874B-31EB-458B-8E11-6DC7B825F46F}" destId="{2C45A093-5377-4433-A003-6C0FF4C0D8B1}" srcOrd="3" destOrd="0" presId="urn:microsoft.com/office/officeart/2005/8/layout/target3"/>
    <dgm:cxn modelId="{6FD29BCD-D95D-4E90-A7C6-7746F0584969}" type="presParOf" srcId="{BF30874B-31EB-458B-8E11-6DC7B825F46F}" destId="{B4778A7F-0A0F-40F7-9551-B5CA7F13B256}" srcOrd="4" destOrd="0" presId="urn:microsoft.com/office/officeart/2005/8/layout/target3"/>
    <dgm:cxn modelId="{1FD337E0-4D21-40CF-AFA4-E36F81CE3E7E}" type="presParOf" srcId="{BF30874B-31EB-458B-8E11-6DC7B825F46F}" destId="{B9BB7FD2-EB78-44FF-A5D6-3B5E7344FA80}" srcOrd="5" destOrd="0" presId="urn:microsoft.com/office/officeart/2005/8/layout/target3"/>
    <dgm:cxn modelId="{12315D11-23DB-4847-9794-53286AD631D5}" type="presParOf" srcId="{BF30874B-31EB-458B-8E11-6DC7B825F46F}" destId="{194D42FC-1E91-4D35-B96C-6C071C32C0AF}" srcOrd="6" destOrd="0" presId="urn:microsoft.com/office/officeart/2005/8/layout/target3"/>
    <dgm:cxn modelId="{EF1FEE5E-EA48-414F-B744-3DAB16330E44}" type="presParOf" srcId="{BF30874B-31EB-458B-8E11-6DC7B825F46F}" destId="{7B5B3872-8A58-47CE-90F0-BFF69CF29D66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43E362-5CA8-4CB9-B31A-B4D82B7643F0}" type="doc">
      <dgm:prSet loTypeId="urn:microsoft.com/office/officeart/2005/8/layout/vList2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D33528D3-A4C1-4F3E-9A70-B234E3C40CE7}">
      <dgm:prSet custT="1"/>
      <dgm:spPr/>
      <dgm:t>
        <a:bodyPr/>
        <a:lstStyle/>
        <a:p>
          <a:pPr rtl="0"/>
          <a:r>
            <a:rPr lang="ru-RU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УМК «Школа России»</a:t>
          </a:r>
          <a:endParaRPr lang="ru-RU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7FF4F1-07BE-4FCD-9E70-E54EF9497252}" type="parTrans" cxnId="{1A9AEBF1-881D-45FB-9861-1795EE550F36}">
      <dgm:prSet/>
      <dgm:spPr/>
      <dgm:t>
        <a:bodyPr/>
        <a:lstStyle/>
        <a:p>
          <a:endParaRPr lang="ru-RU" sz="3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AD7591-52F8-4ECD-90D5-2FDCDFF0433A}" type="sibTrans" cxnId="{1A9AEBF1-881D-45FB-9861-1795EE550F36}">
      <dgm:prSet/>
      <dgm:spPr/>
      <dgm:t>
        <a:bodyPr/>
        <a:lstStyle/>
        <a:p>
          <a:endParaRPr lang="ru-RU" sz="3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0334E8-05D2-4A19-9E19-125AC73F1837}">
      <dgm:prSet custT="1"/>
      <dgm:spPr/>
      <dgm:t>
        <a:bodyPr/>
        <a:lstStyle/>
        <a:p>
          <a:pPr rtl="0"/>
          <a:r>
            <a:rPr lang="ru-RU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</a:t>
          </a:r>
          <a:r>
            <a:rPr lang="ru-RU" sz="3200" b="1" i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Л.В.Занкова</a:t>
          </a:r>
          <a:endParaRPr lang="ru-RU" sz="32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079A053-1B8D-4556-A67B-1549B235FD5A}" type="parTrans" cxnId="{97E89F09-E1D6-4537-95D7-8181C38E8722}">
      <dgm:prSet/>
      <dgm:spPr/>
      <dgm:t>
        <a:bodyPr/>
        <a:lstStyle/>
        <a:p>
          <a:endParaRPr lang="ru-RU" sz="3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FE974D6-49F0-4783-88CD-F8620AF7CEB3}" type="sibTrans" cxnId="{97E89F09-E1D6-4537-95D7-8181C38E8722}">
      <dgm:prSet/>
      <dgm:spPr/>
      <dgm:t>
        <a:bodyPr/>
        <a:lstStyle/>
        <a:p>
          <a:endParaRPr lang="ru-RU" sz="3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609A560-7C1E-45F0-9938-9E2D831B3B20}">
      <dgm:prSet custT="1"/>
      <dgm:spPr/>
      <dgm:t>
        <a:bodyPr/>
        <a:lstStyle/>
        <a:p>
          <a:pPr rtl="0"/>
          <a:r>
            <a:rPr lang="ru-RU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«Школа 2100»</a:t>
          </a:r>
          <a:endParaRPr lang="ru-RU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243459-A0AF-4BCB-BFBD-CAC8226F1C06}" type="parTrans" cxnId="{01BB0A15-28BD-4153-ACCB-2DF02F2B07F8}">
      <dgm:prSet/>
      <dgm:spPr/>
      <dgm:t>
        <a:bodyPr/>
        <a:lstStyle/>
        <a:p>
          <a:endParaRPr lang="ru-RU" sz="3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16DBFE-5A96-4FEC-98E3-885695B02E0F}" type="sibTrans" cxnId="{01BB0A15-28BD-4153-ACCB-2DF02F2B07F8}">
      <dgm:prSet/>
      <dgm:spPr/>
      <dgm:t>
        <a:bodyPr/>
        <a:lstStyle/>
        <a:p>
          <a:endParaRPr lang="ru-RU" sz="3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F1D82-B409-425D-8DFF-8A063B690EF7}">
      <dgm:prSet custT="1"/>
      <dgm:spPr/>
      <dgm:t>
        <a:bodyPr/>
        <a:lstStyle/>
        <a:p>
          <a:pPr rtl="0"/>
          <a:r>
            <a:rPr lang="ru-RU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«Перспектива»</a:t>
          </a:r>
          <a:endParaRPr lang="ru-RU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C906C7-48DD-47A3-81CF-428E64411E3A}" type="parTrans" cxnId="{28C5A960-E6C6-4ED3-AB82-0CDAAD4119E2}">
      <dgm:prSet/>
      <dgm:spPr/>
      <dgm:t>
        <a:bodyPr/>
        <a:lstStyle/>
        <a:p>
          <a:endParaRPr lang="ru-RU" sz="3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96784D-ED83-4F79-A2A4-5890F64AD2F1}" type="sibTrans" cxnId="{28C5A960-E6C6-4ED3-AB82-0CDAAD4119E2}">
      <dgm:prSet/>
      <dgm:spPr/>
      <dgm:t>
        <a:bodyPr/>
        <a:lstStyle/>
        <a:p>
          <a:endParaRPr lang="ru-RU" sz="3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7E0DEF-B207-4FEA-920C-3FFF5E59E1A8}">
      <dgm:prSet custT="1"/>
      <dgm:spPr/>
      <dgm:t>
        <a:bodyPr/>
        <a:lstStyle/>
        <a:p>
          <a:pPr rtl="0"/>
          <a:r>
            <a: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Перспективная начальная школа</a:t>
          </a:r>
          <a:endParaRPr lang="ru-RU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E3670F-F1B2-47E8-8410-0E1951CC026B}" type="parTrans" cxnId="{FA92BC59-BC03-417A-B00F-CBA9D0FB5C66}">
      <dgm:prSet/>
      <dgm:spPr/>
      <dgm:t>
        <a:bodyPr/>
        <a:lstStyle/>
        <a:p>
          <a:endParaRPr lang="ru-RU"/>
        </a:p>
      </dgm:t>
    </dgm:pt>
    <dgm:pt modelId="{4F2CF1BE-A5FD-4674-BAB1-DE37599CC58B}" type="sibTrans" cxnId="{FA92BC59-BC03-417A-B00F-CBA9D0FB5C66}">
      <dgm:prSet/>
      <dgm:spPr/>
      <dgm:t>
        <a:bodyPr/>
        <a:lstStyle/>
        <a:p>
          <a:endParaRPr lang="ru-RU"/>
        </a:p>
      </dgm:t>
    </dgm:pt>
    <dgm:pt modelId="{9BE79757-FA1E-4CBD-AFB4-0C02F9130BBE}" type="pres">
      <dgm:prSet presAssocID="{0043E362-5CA8-4CB9-B31A-B4D82B7643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566378-A77A-4B9C-BE86-D6BC2A60EAD1}" type="pres">
      <dgm:prSet presAssocID="{D33528D3-A4C1-4F3E-9A70-B234E3C40CE7}" presName="parentText" presStyleLbl="node1" presStyleIdx="0" presStyleCnt="5" custScaleY="57492" custLinFactY="130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81AD7C-2A5A-4B73-9C05-2ED6B5A1FD9D}" type="pres">
      <dgm:prSet presAssocID="{7EAD7591-52F8-4ECD-90D5-2FDCDFF0433A}" presName="spacer" presStyleCnt="0"/>
      <dgm:spPr/>
    </dgm:pt>
    <dgm:pt modelId="{42FCAAEB-D00A-42F3-971A-7DEE03E349B1}" type="pres">
      <dgm:prSet presAssocID="{E00334E8-05D2-4A19-9E19-125AC73F1837}" presName="parentText" presStyleLbl="node1" presStyleIdx="1" presStyleCnt="5" custScaleY="69714" custLinFactY="2071" custLinFactNeighborX="-48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1BA9F7-5BB3-47C6-B868-DD5C2C4A3245}" type="pres">
      <dgm:prSet presAssocID="{2FE974D6-49F0-4783-88CD-F8620AF7CEB3}" presName="spacer" presStyleCnt="0"/>
      <dgm:spPr/>
    </dgm:pt>
    <dgm:pt modelId="{82560CD7-725A-491B-8527-DC8B9BB4FA23}" type="pres">
      <dgm:prSet presAssocID="{A609A560-7C1E-45F0-9938-9E2D831B3B20}" presName="parentText" presStyleLbl="node1" presStyleIdx="2" presStyleCnt="5" custScaleY="63199" custLinFactY="2688" custLinFactNeighborX="-204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ED81D3-E9C5-4406-91EE-02A7EB12E282}" type="pres">
      <dgm:prSet presAssocID="{B916DBFE-5A96-4FEC-98E3-885695B02E0F}" presName="spacer" presStyleCnt="0"/>
      <dgm:spPr/>
    </dgm:pt>
    <dgm:pt modelId="{143A9D88-C9D7-4C14-9C73-EC8EBA055CDB}" type="pres">
      <dgm:prSet presAssocID="{2D7F1D82-B409-425D-8DFF-8A063B690EF7}" presName="parentText" presStyleLbl="node1" presStyleIdx="3" presStyleCnt="5" custScaleY="49539" custLinFactY="-224403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AD0E9-371A-43D9-AAA7-0F23D13F8EA0}" type="pres">
      <dgm:prSet presAssocID="{D396784D-ED83-4F79-A2A4-5890F64AD2F1}" presName="spacer" presStyleCnt="0"/>
      <dgm:spPr/>
    </dgm:pt>
    <dgm:pt modelId="{DEB8F055-0DAF-4B1D-884D-ABDC8C095BE1}" type="pres">
      <dgm:prSet presAssocID="{5F7E0DEF-B207-4FEA-920C-3FFF5E59E1A8}" presName="parentText" presStyleLbl="node1" presStyleIdx="4" presStyleCnt="5" custScaleY="64320" custLinFactY="6863" custLinFactNeighborX="-48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4AEB9C-133B-4802-B604-E6AA388735DB}" type="presOf" srcId="{5F7E0DEF-B207-4FEA-920C-3FFF5E59E1A8}" destId="{DEB8F055-0DAF-4B1D-884D-ABDC8C095BE1}" srcOrd="0" destOrd="0" presId="urn:microsoft.com/office/officeart/2005/8/layout/vList2"/>
    <dgm:cxn modelId="{FDA45CDE-C4C2-4CB8-9D1A-69338E406A55}" type="presOf" srcId="{E00334E8-05D2-4A19-9E19-125AC73F1837}" destId="{42FCAAEB-D00A-42F3-971A-7DEE03E349B1}" srcOrd="0" destOrd="0" presId="urn:microsoft.com/office/officeart/2005/8/layout/vList2"/>
    <dgm:cxn modelId="{1A9AEBF1-881D-45FB-9861-1795EE550F36}" srcId="{0043E362-5CA8-4CB9-B31A-B4D82B7643F0}" destId="{D33528D3-A4C1-4F3E-9A70-B234E3C40CE7}" srcOrd="0" destOrd="0" parTransId="{687FF4F1-07BE-4FCD-9E70-E54EF9497252}" sibTransId="{7EAD7591-52F8-4ECD-90D5-2FDCDFF0433A}"/>
    <dgm:cxn modelId="{01BB0A15-28BD-4153-ACCB-2DF02F2B07F8}" srcId="{0043E362-5CA8-4CB9-B31A-B4D82B7643F0}" destId="{A609A560-7C1E-45F0-9938-9E2D831B3B20}" srcOrd="2" destOrd="0" parTransId="{EC243459-A0AF-4BCB-BFBD-CAC8226F1C06}" sibTransId="{B916DBFE-5A96-4FEC-98E3-885695B02E0F}"/>
    <dgm:cxn modelId="{28C5A960-E6C6-4ED3-AB82-0CDAAD4119E2}" srcId="{0043E362-5CA8-4CB9-B31A-B4D82B7643F0}" destId="{2D7F1D82-B409-425D-8DFF-8A063B690EF7}" srcOrd="3" destOrd="0" parTransId="{E1C906C7-48DD-47A3-81CF-428E64411E3A}" sibTransId="{D396784D-ED83-4F79-A2A4-5890F64AD2F1}"/>
    <dgm:cxn modelId="{97E89F09-E1D6-4537-95D7-8181C38E8722}" srcId="{0043E362-5CA8-4CB9-B31A-B4D82B7643F0}" destId="{E00334E8-05D2-4A19-9E19-125AC73F1837}" srcOrd="1" destOrd="0" parTransId="{C079A053-1B8D-4556-A67B-1549B235FD5A}" sibTransId="{2FE974D6-49F0-4783-88CD-F8620AF7CEB3}"/>
    <dgm:cxn modelId="{FA92BC59-BC03-417A-B00F-CBA9D0FB5C66}" srcId="{0043E362-5CA8-4CB9-B31A-B4D82B7643F0}" destId="{5F7E0DEF-B207-4FEA-920C-3FFF5E59E1A8}" srcOrd="4" destOrd="0" parTransId="{F0E3670F-F1B2-47E8-8410-0E1951CC026B}" sibTransId="{4F2CF1BE-A5FD-4674-BAB1-DE37599CC58B}"/>
    <dgm:cxn modelId="{781C2F3A-C9B0-4EDC-9FCE-271C248AC5BE}" type="presOf" srcId="{A609A560-7C1E-45F0-9938-9E2D831B3B20}" destId="{82560CD7-725A-491B-8527-DC8B9BB4FA23}" srcOrd="0" destOrd="0" presId="urn:microsoft.com/office/officeart/2005/8/layout/vList2"/>
    <dgm:cxn modelId="{1DCA0139-7C28-4AF6-8B1A-F0824F1FF63B}" type="presOf" srcId="{D33528D3-A4C1-4F3E-9A70-B234E3C40CE7}" destId="{56566378-A77A-4B9C-BE86-D6BC2A60EAD1}" srcOrd="0" destOrd="0" presId="urn:microsoft.com/office/officeart/2005/8/layout/vList2"/>
    <dgm:cxn modelId="{2990C152-CB84-4642-938B-29F0FB711465}" type="presOf" srcId="{0043E362-5CA8-4CB9-B31A-B4D82B7643F0}" destId="{9BE79757-FA1E-4CBD-AFB4-0C02F9130BBE}" srcOrd="0" destOrd="0" presId="urn:microsoft.com/office/officeart/2005/8/layout/vList2"/>
    <dgm:cxn modelId="{6ED9A956-359C-4123-A6BA-176CE1CA01BA}" type="presOf" srcId="{2D7F1D82-B409-425D-8DFF-8A063B690EF7}" destId="{143A9D88-C9D7-4C14-9C73-EC8EBA055CDB}" srcOrd="0" destOrd="0" presId="urn:microsoft.com/office/officeart/2005/8/layout/vList2"/>
    <dgm:cxn modelId="{AF558083-294C-4ACF-9614-3086A40EF467}" type="presParOf" srcId="{9BE79757-FA1E-4CBD-AFB4-0C02F9130BBE}" destId="{56566378-A77A-4B9C-BE86-D6BC2A60EAD1}" srcOrd="0" destOrd="0" presId="urn:microsoft.com/office/officeart/2005/8/layout/vList2"/>
    <dgm:cxn modelId="{9C3EBEEA-7722-4399-B1C5-CD7DE5FF1494}" type="presParOf" srcId="{9BE79757-FA1E-4CBD-AFB4-0C02F9130BBE}" destId="{2881AD7C-2A5A-4B73-9C05-2ED6B5A1FD9D}" srcOrd="1" destOrd="0" presId="urn:microsoft.com/office/officeart/2005/8/layout/vList2"/>
    <dgm:cxn modelId="{16750E0B-0A61-4BA9-BBFD-82C8B0352E18}" type="presParOf" srcId="{9BE79757-FA1E-4CBD-AFB4-0C02F9130BBE}" destId="{42FCAAEB-D00A-42F3-971A-7DEE03E349B1}" srcOrd="2" destOrd="0" presId="urn:microsoft.com/office/officeart/2005/8/layout/vList2"/>
    <dgm:cxn modelId="{FFC4DC2C-E63A-4F67-BCB0-581D6346E221}" type="presParOf" srcId="{9BE79757-FA1E-4CBD-AFB4-0C02F9130BBE}" destId="{B01BA9F7-5BB3-47C6-B868-DD5C2C4A3245}" srcOrd="3" destOrd="0" presId="urn:microsoft.com/office/officeart/2005/8/layout/vList2"/>
    <dgm:cxn modelId="{04ACAA66-5F42-48F4-8B3D-CF22BA4C74D0}" type="presParOf" srcId="{9BE79757-FA1E-4CBD-AFB4-0C02F9130BBE}" destId="{82560CD7-725A-491B-8527-DC8B9BB4FA23}" srcOrd="4" destOrd="0" presId="urn:microsoft.com/office/officeart/2005/8/layout/vList2"/>
    <dgm:cxn modelId="{84A5727C-C68E-440A-9733-59FD3CF7C591}" type="presParOf" srcId="{9BE79757-FA1E-4CBD-AFB4-0C02F9130BBE}" destId="{69ED81D3-E9C5-4406-91EE-02A7EB12E282}" srcOrd="5" destOrd="0" presId="urn:microsoft.com/office/officeart/2005/8/layout/vList2"/>
    <dgm:cxn modelId="{03D454BE-76CC-45C6-9858-08717E5694B8}" type="presParOf" srcId="{9BE79757-FA1E-4CBD-AFB4-0C02F9130BBE}" destId="{143A9D88-C9D7-4C14-9C73-EC8EBA055CDB}" srcOrd="6" destOrd="0" presId="urn:microsoft.com/office/officeart/2005/8/layout/vList2"/>
    <dgm:cxn modelId="{81BE3811-271E-4D60-97CE-3F4FC725901D}" type="presParOf" srcId="{9BE79757-FA1E-4CBD-AFB4-0C02F9130BBE}" destId="{193AD0E9-371A-43D9-AAA7-0F23D13F8EA0}" srcOrd="7" destOrd="0" presId="urn:microsoft.com/office/officeart/2005/8/layout/vList2"/>
    <dgm:cxn modelId="{1B19DF7A-1986-4286-97E6-0AE4F3DA34A2}" type="presParOf" srcId="{9BE79757-FA1E-4CBD-AFB4-0C02F9130BBE}" destId="{DEB8F055-0DAF-4B1D-884D-ABDC8C095BE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BD080-7476-4360-BA56-E983EFEA687D}">
      <dsp:nvSpPr>
        <dsp:cNvPr id="0" name=""/>
        <dsp:cNvSpPr/>
      </dsp:nvSpPr>
      <dsp:spPr>
        <a:xfrm>
          <a:off x="0" y="0"/>
          <a:ext cx="4483113" cy="448311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ECDE0F-A659-462D-9178-04EC49476E5A}">
      <dsp:nvSpPr>
        <dsp:cNvPr id="0" name=""/>
        <dsp:cNvSpPr/>
      </dsp:nvSpPr>
      <dsp:spPr>
        <a:xfrm>
          <a:off x="2241556" y="0"/>
          <a:ext cx="5988043" cy="44831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i="1" kern="1200" dirty="0" smtClean="0"/>
            <a:t>Посещение уроков методистом</a:t>
          </a:r>
          <a:endParaRPr lang="ru-RU" sz="3300" kern="1200" dirty="0"/>
        </a:p>
      </dsp:txBody>
      <dsp:txXfrm>
        <a:off x="2241556" y="0"/>
        <a:ext cx="5988043" cy="2129478"/>
      </dsp:txXfrm>
    </dsp:sp>
    <dsp:sp modelId="{B4778A7F-0A0F-40F7-9551-B5CA7F13B256}">
      <dsp:nvSpPr>
        <dsp:cNvPr id="0" name=""/>
        <dsp:cNvSpPr/>
      </dsp:nvSpPr>
      <dsp:spPr>
        <a:xfrm>
          <a:off x="1176817" y="2129478"/>
          <a:ext cx="2129478" cy="212947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BB7FD2-EB78-44FF-A5D6-3B5E7344FA80}">
      <dsp:nvSpPr>
        <dsp:cNvPr id="0" name=""/>
        <dsp:cNvSpPr/>
      </dsp:nvSpPr>
      <dsp:spPr>
        <a:xfrm>
          <a:off x="2241556" y="2129478"/>
          <a:ext cx="5988043" cy="21294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i="1" kern="1200" dirty="0" smtClean="0"/>
            <a:t>Тематическое изучение деятельности общеобразовательных  учреждений.</a:t>
          </a:r>
          <a:endParaRPr lang="ru-RU" sz="3300" kern="1200" dirty="0"/>
        </a:p>
      </dsp:txBody>
      <dsp:txXfrm>
        <a:off x="2241556" y="2129478"/>
        <a:ext cx="5988043" cy="21294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66378-A77A-4B9C-BE86-D6BC2A60EAD1}">
      <dsp:nvSpPr>
        <dsp:cNvPr id="0" name=""/>
        <dsp:cNvSpPr/>
      </dsp:nvSpPr>
      <dsp:spPr>
        <a:xfrm>
          <a:off x="0" y="538932"/>
          <a:ext cx="5786478" cy="7318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УМК «Школа России»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726" y="574658"/>
        <a:ext cx="5715026" cy="660398"/>
      </dsp:txXfrm>
    </dsp:sp>
    <dsp:sp modelId="{42FCAAEB-D00A-42F3-971A-7DEE03E349B1}">
      <dsp:nvSpPr>
        <dsp:cNvPr id="0" name=""/>
        <dsp:cNvSpPr/>
      </dsp:nvSpPr>
      <dsp:spPr>
        <a:xfrm>
          <a:off x="0" y="1464827"/>
          <a:ext cx="5786478" cy="88743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</a:t>
          </a:r>
          <a:r>
            <a:rPr lang="ru-RU" sz="3200" b="1" i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Л.В.Занкова</a:t>
          </a:r>
          <a:endParaRPr lang="ru-RU" sz="32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321" y="1508148"/>
        <a:ext cx="5699836" cy="800789"/>
      </dsp:txXfrm>
    </dsp:sp>
    <dsp:sp modelId="{82560CD7-725A-491B-8527-DC8B9BB4FA23}">
      <dsp:nvSpPr>
        <dsp:cNvPr id="0" name=""/>
        <dsp:cNvSpPr/>
      </dsp:nvSpPr>
      <dsp:spPr>
        <a:xfrm>
          <a:off x="0" y="2544433"/>
          <a:ext cx="5786478" cy="8044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«Школа 2100»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272" y="2583705"/>
        <a:ext cx="5707934" cy="725953"/>
      </dsp:txXfrm>
    </dsp:sp>
    <dsp:sp modelId="{143A9D88-C9D7-4C14-9C73-EC8EBA055CDB}">
      <dsp:nvSpPr>
        <dsp:cNvPr id="0" name=""/>
        <dsp:cNvSpPr/>
      </dsp:nvSpPr>
      <dsp:spPr>
        <a:xfrm>
          <a:off x="0" y="0"/>
          <a:ext cx="5786478" cy="63061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«Перспектива»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784" y="30784"/>
        <a:ext cx="5724910" cy="569043"/>
      </dsp:txXfrm>
    </dsp:sp>
    <dsp:sp modelId="{DEB8F055-0DAF-4B1D-884D-ABDC8C095BE1}">
      <dsp:nvSpPr>
        <dsp:cNvPr id="0" name=""/>
        <dsp:cNvSpPr/>
      </dsp:nvSpPr>
      <dsp:spPr>
        <a:xfrm>
          <a:off x="0" y="4401328"/>
          <a:ext cx="5786478" cy="81876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Перспективная начальная школа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969" y="4441297"/>
        <a:ext cx="5706540" cy="7388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0325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63088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0325" y="9463088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DD30BC4-3716-402E-9313-3B087D2EDE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994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0325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81575" cy="3735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625" y="4732338"/>
            <a:ext cx="546735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3088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0325" y="9463088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CD5E321-65B4-439D-AA41-2AC4ADB7FA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9290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E600A3-9783-4CA6-90F7-A090BFDCAD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565356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7" name="Picture 4" descr="C:\Users\Данияр\Desktop\загруженное.jpg"/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29582" y="5643578"/>
            <a:ext cx="1214417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0977652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909F13-03C1-48E4-BC24-51D3FF849A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351852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8D016F-71D4-4414-AA66-65616B7632A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8" name="Picture 4" descr="C:\Users\Данияр\Desktop\загруженное.jpg"/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29582" y="5643578"/>
            <a:ext cx="1214417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1969633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C5A48E-4724-443A-9EEC-58900FCE38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212760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4A4F0-8C0A-47DC-B51F-0E2C90B4928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009465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D5E07-B8C9-4F65-962A-3FB39385FE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234178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C5AFD9-4104-479B-A9C9-57905152B2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011049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4C0D96-C9EF-4EC0-A62C-3D47142085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331219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C01CA8-022B-422F-95DF-E792CEBA4C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573452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E39AC-10A9-4855-93AB-98ED48E651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817379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35B6D94-9D39-41D9-A558-547BAA2028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46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>
    <p:pull dir="d"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-2000296" y="1571612"/>
            <a:ext cx="12923714" cy="1900238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Анализ состояния</a:t>
            </a:r>
            <a:br>
              <a:rPr lang="ru-RU" sz="6000" dirty="0" smtClean="0"/>
            </a:br>
            <a:r>
              <a:rPr lang="ru-RU" sz="6000" dirty="0" smtClean="0"/>
              <a:t> начального образования </a:t>
            </a:r>
            <a:br>
              <a:rPr lang="ru-RU" sz="6000" dirty="0" smtClean="0"/>
            </a:br>
            <a:r>
              <a:rPr lang="ru-RU" sz="6000" dirty="0" smtClean="0"/>
              <a:t>за 2016-2017 учебный год</a:t>
            </a:r>
            <a:endParaRPr lang="ru-RU" sz="6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142900"/>
            <a:ext cx="8229600" cy="1285860"/>
          </a:xfrm>
        </p:spPr>
        <p:txBody>
          <a:bodyPr>
            <a:normAutofit/>
          </a:bodyPr>
          <a:lstStyle/>
          <a:p>
            <a:r>
              <a:rPr lang="ru-RU" sz="4400" i="1" dirty="0" smtClean="0"/>
              <a:t>В 2016-2017 учебном году</a:t>
            </a:r>
            <a:endParaRPr lang="ru-RU" sz="4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23</a:t>
            </a:r>
            <a:r>
              <a:rPr lang="tt-RU" sz="3200" dirty="0" smtClean="0"/>
              <a:t> </a:t>
            </a:r>
            <a:r>
              <a:rPr lang="ru-RU" sz="3200" dirty="0" smtClean="0"/>
              <a:t>общеобразовательных учреждений</a:t>
            </a:r>
          </a:p>
          <a:p>
            <a:r>
              <a:rPr lang="ru-RU" sz="3200" dirty="0" smtClean="0"/>
              <a:t>обучалось 2817 младших школьников </a:t>
            </a:r>
          </a:p>
          <a:p>
            <a:r>
              <a:rPr lang="ru-RU" sz="3200" dirty="0" smtClean="0"/>
              <a:t>из них 745 учащихся 1-х классов </a:t>
            </a:r>
          </a:p>
          <a:p>
            <a:r>
              <a:rPr lang="tt-RU" sz="3200" dirty="0" smtClean="0"/>
              <a:t>2072 </a:t>
            </a:r>
            <a:r>
              <a:rPr lang="ru-RU" sz="3200" dirty="0" smtClean="0"/>
              <a:t>учащихся 2- 4 классов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r>
              <a:rPr lang="ru-RU" sz="4400" i="1" dirty="0" smtClean="0"/>
              <a:t>       Методическая тема</a:t>
            </a:r>
            <a:endParaRPr lang="ru-RU" sz="4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i="1" dirty="0" smtClean="0">
                <a:latin typeface="Calibri" pitchFamily="34" charset="0"/>
              </a:rPr>
              <a:t>    </a:t>
            </a:r>
            <a:r>
              <a:rPr lang="ru-RU" sz="4000" i="1" dirty="0" smtClean="0">
                <a:latin typeface="+mj-lt"/>
              </a:rPr>
              <a:t>«</a:t>
            </a:r>
            <a:r>
              <a:rPr lang="ru-RU" sz="4000" dirty="0" smtClean="0"/>
              <a:t>Развитие профессиональной педагогической компетентности учителей начальных классов как условие повышения качества образования</a:t>
            </a:r>
            <a:r>
              <a:rPr lang="ru-RU" sz="4000" i="1" dirty="0" smtClean="0">
                <a:latin typeface="+mj-lt"/>
              </a:rPr>
              <a:t>» </a:t>
            </a:r>
            <a:endParaRPr lang="ru-RU" sz="4000" i="1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-821538"/>
            <a:ext cx="8229600" cy="1821645"/>
          </a:xfrm>
        </p:spPr>
        <p:txBody>
          <a:bodyPr vert="horz" lIns="0" rIns="0" bIns="0" anchor="b">
            <a:normAutofit/>
          </a:bodyPr>
          <a:lstStyle/>
          <a:p>
            <a:r>
              <a:rPr lang="ru-RU" sz="3600" i="1" dirty="0" smtClean="0"/>
              <a:t>              </a:t>
            </a:r>
            <a:r>
              <a:rPr lang="ru-RU" sz="4400" i="1" dirty="0" smtClean="0">
                <a:latin typeface="Calibri" pitchFamily="34" charset="0"/>
              </a:rPr>
              <a:t>Цель работы </a:t>
            </a:r>
            <a:r>
              <a:rPr lang="ru-RU" sz="4400" i="1" dirty="0" smtClean="0">
                <a:latin typeface="Calibri" pitchFamily="34" charset="0"/>
              </a:rPr>
              <a:t>РМО</a:t>
            </a:r>
            <a:endParaRPr lang="ru-RU" sz="4400" i="1" dirty="0" smtClean="0">
              <a:latin typeface="Calibri" pitchFamily="34" charset="0"/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1071538" y="1000108"/>
            <a:ext cx="7758138" cy="350046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9600" i="1" dirty="0" smtClean="0">
                <a:cs typeface="Times New Roman" pitchFamily="18" charset="0"/>
              </a:rPr>
              <a:t>     </a:t>
            </a:r>
            <a:r>
              <a:rPr lang="ru-RU" sz="6600" dirty="0" smtClean="0"/>
              <a:t>Непрерывное совершенствование уровня педагогического мастерства учителей начальных классов, их эрудиции и компетентности в области образования в целях обеспечения качества начального образования </a:t>
            </a:r>
            <a:endParaRPr lang="ru-RU" sz="14400" i="1" dirty="0" smtClean="0">
              <a:latin typeface="Calibri" pitchFamily="34" charset="0"/>
            </a:endParaRPr>
          </a:p>
          <a:p>
            <a:pPr>
              <a:buNone/>
            </a:pPr>
            <a:r>
              <a:rPr lang="ru-RU" sz="14400" dirty="0" smtClean="0">
                <a:latin typeface="Calibri" pitchFamily="34" charset="0"/>
              </a:rPr>
              <a:t/>
            </a:r>
            <a:br>
              <a:rPr lang="ru-RU" sz="14400" dirty="0" smtClean="0">
                <a:latin typeface="Calibri" pitchFamily="34" charset="0"/>
              </a:rPr>
            </a:br>
            <a:endParaRPr lang="ru-RU" sz="14400" i="1" dirty="0" smtClean="0">
              <a:latin typeface="Calibri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pic>
        <p:nvPicPr>
          <p:cNvPr id="6149" name="Picture 3" descr="G:\сингап_p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4722" y="4572030"/>
            <a:ext cx="2532766" cy="2143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71528"/>
            <a:ext cx="8229600" cy="1428760"/>
          </a:xfrm>
        </p:spPr>
        <p:txBody>
          <a:bodyPr>
            <a:noAutofit/>
          </a:bodyPr>
          <a:lstStyle/>
          <a:p>
            <a:r>
              <a:rPr lang="ru-RU" sz="4800" dirty="0" smtClean="0"/>
              <a:t>      </a:t>
            </a:r>
            <a:r>
              <a:rPr lang="ru-RU" sz="4400" i="1" dirty="0" smtClean="0"/>
              <a:t>Направления работы </a:t>
            </a:r>
            <a:r>
              <a:rPr lang="ru-RU" sz="4400" i="1" dirty="0" smtClean="0"/>
              <a:t>РМО</a:t>
            </a:r>
            <a:endParaRPr lang="ru-RU" sz="4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>
            <a:noAutofit/>
          </a:bodyPr>
          <a:lstStyle/>
          <a:p>
            <a:pPr lvl="0"/>
            <a:r>
              <a:rPr lang="en-US" sz="1600" i="1" dirty="0" smtClean="0"/>
              <a:t>I</a:t>
            </a:r>
            <a:r>
              <a:rPr lang="ru-RU" sz="1600" i="1" dirty="0" smtClean="0"/>
              <a:t>. Заседания районного методического объединения</a:t>
            </a:r>
            <a:endParaRPr lang="ru-RU" sz="1600" dirty="0" smtClean="0"/>
          </a:p>
          <a:p>
            <a:pPr lvl="0"/>
            <a:r>
              <a:rPr lang="en-US" sz="1600" i="1" dirty="0" smtClean="0"/>
              <a:t>II</a:t>
            </a:r>
            <a:r>
              <a:rPr lang="ru-RU" sz="1600" i="1" dirty="0" smtClean="0"/>
              <a:t>.   Образовательная деятельность, организация курсовой подготовки учителей начальных классов.</a:t>
            </a:r>
            <a:endParaRPr lang="ru-RU" sz="1600" dirty="0" smtClean="0"/>
          </a:p>
          <a:p>
            <a:pPr lvl="0"/>
            <a:r>
              <a:rPr lang="en-US" sz="1600" i="1" dirty="0" smtClean="0"/>
              <a:t>III</a:t>
            </a:r>
            <a:r>
              <a:rPr lang="ru-RU" sz="1600" i="1" dirty="0" smtClean="0"/>
              <a:t>. Организация консультационной  деятельности </a:t>
            </a:r>
            <a:endParaRPr lang="ru-RU" sz="1600" dirty="0" smtClean="0"/>
          </a:p>
          <a:p>
            <a:pPr lvl="0"/>
            <a:r>
              <a:rPr lang="en-US" sz="1600" i="1" dirty="0" smtClean="0"/>
              <a:t>IV</a:t>
            </a:r>
            <a:r>
              <a:rPr lang="ru-RU" sz="1600" i="1" dirty="0" smtClean="0"/>
              <a:t>.Экспертно - аналитическая  и информационная деятельность</a:t>
            </a:r>
            <a:endParaRPr lang="ru-RU" sz="1600" dirty="0" smtClean="0"/>
          </a:p>
          <a:p>
            <a:pPr lvl="0"/>
            <a:r>
              <a:rPr lang="ru-RU" sz="1600" i="1" dirty="0" smtClean="0"/>
              <a:t>Организация  диагностической  деятельности  и  мониторинга (предметный)</a:t>
            </a:r>
            <a:endParaRPr lang="ru-RU" sz="1600" dirty="0" smtClean="0"/>
          </a:p>
          <a:p>
            <a:pPr lvl="0"/>
            <a:r>
              <a:rPr lang="ru-RU" sz="1600" i="1" dirty="0" smtClean="0"/>
              <a:t>Методическое сопровождение педагогов в ходе аттестации</a:t>
            </a:r>
            <a:endParaRPr lang="ru-RU" sz="1600" dirty="0" smtClean="0"/>
          </a:p>
          <a:p>
            <a:pPr lvl="0"/>
            <a:r>
              <a:rPr lang="ru-RU" sz="1600" i="1" dirty="0" smtClean="0"/>
              <a:t>Методическое сопровождение реализации ФГОС  начального общего образования </a:t>
            </a:r>
            <a:endParaRPr lang="ru-RU" sz="1600" dirty="0" smtClean="0"/>
          </a:p>
          <a:p>
            <a:pPr lvl="0"/>
            <a:r>
              <a:rPr lang="en-US" sz="1600" i="1" dirty="0" smtClean="0"/>
              <a:t>VII</a:t>
            </a:r>
            <a:r>
              <a:rPr lang="ru-RU" sz="1600" i="1" dirty="0" smtClean="0"/>
              <a:t>. Организация и сопровождение инновационной деятельности</a:t>
            </a:r>
            <a:endParaRPr lang="ru-RU" sz="1600" dirty="0" smtClean="0"/>
          </a:p>
          <a:p>
            <a:pPr lvl="0"/>
            <a:r>
              <a:rPr lang="en-US" sz="1600" i="1" dirty="0" smtClean="0"/>
              <a:t>VIII</a:t>
            </a:r>
            <a:r>
              <a:rPr lang="ru-RU" sz="1600" i="1" dirty="0" smtClean="0"/>
              <a:t>.  Методическое сопровождение мероприятий практической направленности </a:t>
            </a:r>
            <a:endParaRPr lang="ru-RU" sz="1600" dirty="0" smtClean="0"/>
          </a:p>
          <a:p>
            <a:pPr lvl="0"/>
            <a:r>
              <a:rPr lang="ru-RU" sz="1600" i="1" dirty="0" smtClean="0"/>
              <a:t>по предметным линиям (семинары, мастер-классы)</a:t>
            </a:r>
            <a:endParaRPr lang="ru-RU" sz="1600" dirty="0" smtClean="0"/>
          </a:p>
          <a:p>
            <a:pPr lvl="0"/>
            <a:r>
              <a:rPr lang="ru-RU" sz="1600" i="1" dirty="0" smtClean="0"/>
              <a:t>Постоянно действующий семинар по преемственности между дошкольным общим образованием и начальным общим образованием, ООО. (в рамках работы инновационных площадок)</a:t>
            </a:r>
            <a:endParaRPr lang="ru-RU" sz="1600" dirty="0" smtClean="0"/>
          </a:p>
          <a:p>
            <a:pPr lvl="0"/>
            <a:r>
              <a:rPr lang="en-US" sz="1600" i="1" dirty="0" smtClean="0"/>
              <a:t>I</a:t>
            </a:r>
            <a:r>
              <a:rPr lang="ru-RU" sz="1600" i="1" dirty="0" smtClean="0"/>
              <a:t>Х. Организация работы по диссеминации педагогического опыта </a:t>
            </a:r>
            <a:endParaRPr lang="ru-RU" sz="1600" dirty="0" smtClean="0"/>
          </a:p>
          <a:p>
            <a:pPr lvl="0"/>
            <a:r>
              <a:rPr lang="en-US" sz="1600" i="1" dirty="0" smtClean="0"/>
              <a:t>X</a:t>
            </a:r>
            <a:r>
              <a:rPr lang="ru-RU" sz="1600" i="1" dirty="0" smtClean="0"/>
              <a:t>. Организация и сопровождение муниципальных педагогических мероприятий </a:t>
            </a:r>
            <a:endParaRPr lang="ru-RU" sz="1600" dirty="0" smtClean="0"/>
          </a:p>
          <a:p>
            <a:pPr lvl="0"/>
            <a:r>
              <a:rPr lang="ru-RU" sz="1600" i="1" dirty="0" smtClean="0"/>
              <a:t>(конференции, фестивали, чтения, круглые столы)</a:t>
            </a:r>
            <a:endParaRPr lang="ru-RU" sz="1600" dirty="0" smtClean="0"/>
          </a:p>
          <a:p>
            <a:pPr lvl="0"/>
            <a:r>
              <a:rPr lang="en-US" sz="1600" i="1" dirty="0" smtClean="0"/>
              <a:t>XI</a:t>
            </a:r>
            <a:r>
              <a:rPr lang="ru-RU" sz="1600" i="1" dirty="0" smtClean="0"/>
              <a:t>. Организация работы по выявлению и поддержке одаренных детей.</a:t>
            </a:r>
            <a:endParaRPr lang="ru-RU" sz="1600" dirty="0" smtClean="0"/>
          </a:p>
          <a:p>
            <a:pPr>
              <a:buNone/>
            </a:pPr>
            <a:endParaRPr lang="ru-RU" sz="2400" dirty="0" smtClean="0">
              <a:latin typeface="Calibri" pitchFamily="34" charset="0"/>
            </a:endParaRPr>
          </a:p>
          <a:p>
            <a:pPr>
              <a:buNone/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143000"/>
          </a:xfrm>
        </p:spPr>
        <p:txBody>
          <a:bodyPr/>
          <a:lstStyle/>
          <a:p>
            <a:r>
              <a:rPr lang="ru-RU" dirty="0" smtClean="0"/>
              <a:t>    </a:t>
            </a:r>
            <a:r>
              <a:rPr lang="ru-RU" sz="4400" i="1" dirty="0" smtClean="0"/>
              <a:t>Педагогические кадры</a:t>
            </a:r>
            <a:endParaRPr lang="ru-RU" sz="4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dirty="0" smtClean="0">
                <a:latin typeface="+mj-lt"/>
              </a:rPr>
              <a:t>   </a:t>
            </a:r>
            <a:r>
              <a:rPr lang="ru-RU" sz="4000" dirty="0" smtClean="0">
                <a:latin typeface="+mj-lt"/>
              </a:rPr>
              <a:t>В начальных классах городских и сельских школ работают </a:t>
            </a:r>
            <a:r>
              <a:rPr lang="ru-RU" sz="4000" b="1" dirty="0" smtClean="0">
                <a:latin typeface="+mj-lt"/>
              </a:rPr>
              <a:t>168 </a:t>
            </a:r>
            <a:r>
              <a:rPr lang="ru-RU" sz="4000" dirty="0" smtClean="0">
                <a:latin typeface="+mj-lt"/>
              </a:rPr>
              <a:t>учителей </a:t>
            </a:r>
          </a:p>
          <a:p>
            <a:r>
              <a:rPr lang="ru-RU" sz="4000" dirty="0" smtClean="0">
                <a:latin typeface="+mj-lt"/>
              </a:rPr>
              <a:t>из них с высшим образованием </a:t>
            </a:r>
            <a:r>
              <a:rPr lang="ru-RU" sz="4000" b="1" dirty="0" smtClean="0">
                <a:latin typeface="+mj-lt"/>
              </a:rPr>
              <a:t> 137  </a:t>
            </a:r>
            <a:r>
              <a:rPr lang="ru-RU" sz="4000" dirty="0" smtClean="0">
                <a:latin typeface="+mj-lt"/>
              </a:rPr>
              <a:t>учителей,</a:t>
            </a:r>
            <a:r>
              <a:rPr lang="ru-RU" sz="4000" b="1" dirty="0" smtClean="0">
                <a:latin typeface="+mj-lt"/>
              </a:rPr>
              <a:t> </a:t>
            </a:r>
            <a:r>
              <a:rPr lang="ru-RU" sz="4000" dirty="0" smtClean="0">
                <a:latin typeface="+mj-lt"/>
              </a:rPr>
              <a:t>что составляет</a:t>
            </a:r>
            <a:r>
              <a:rPr lang="ru-RU" sz="4000" b="1" dirty="0" smtClean="0">
                <a:latin typeface="+mj-lt"/>
              </a:rPr>
              <a:t> (82%).</a:t>
            </a:r>
            <a:r>
              <a:rPr lang="ru-RU" sz="4000" dirty="0" smtClean="0">
                <a:latin typeface="+mj-lt"/>
              </a:rPr>
              <a:t> </a:t>
            </a:r>
          </a:p>
          <a:p>
            <a:r>
              <a:rPr lang="ru-RU" sz="4000" b="1" dirty="0" smtClean="0">
                <a:latin typeface="+mj-lt"/>
              </a:rPr>
              <a:t>29- </a:t>
            </a:r>
            <a:r>
              <a:rPr lang="ru-RU" sz="4000" dirty="0" smtClean="0">
                <a:latin typeface="+mj-lt"/>
              </a:rPr>
              <a:t>учителей имеют средне - специальное образование, что составляет </a:t>
            </a:r>
            <a:r>
              <a:rPr lang="ru-RU" sz="4000" b="1" dirty="0" smtClean="0">
                <a:latin typeface="+mj-lt"/>
              </a:rPr>
              <a:t>(17%)</a:t>
            </a:r>
            <a:r>
              <a:rPr lang="ru-RU" sz="4000" dirty="0" smtClean="0">
                <a:latin typeface="+mj-lt"/>
              </a:rPr>
              <a:t>.</a:t>
            </a:r>
            <a:r>
              <a:rPr lang="ru-RU" sz="4000" b="1" dirty="0" smtClean="0">
                <a:latin typeface="+mj-lt"/>
              </a:rPr>
              <a:t> </a:t>
            </a:r>
            <a:endParaRPr lang="ru-RU" sz="4000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1357322"/>
          </a:xfrm>
        </p:spPr>
        <p:txBody>
          <a:bodyPr>
            <a:normAutofit/>
          </a:bodyPr>
          <a:lstStyle/>
          <a:p>
            <a:r>
              <a:rPr lang="ru-RU" sz="4400" i="1" dirty="0" smtClean="0"/>
              <a:t>Квалификационные категории</a:t>
            </a:r>
            <a:endParaRPr lang="ru-RU" sz="4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142984"/>
            <a:ext cx="8229600" cy="5429288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latin typeface="Calibri" pitchFamily="34" charset="0"/>
              </a:rPr>
              <a:t>высшую квалификационную категорию – </a:t>
            </a:r>
            <a:r>
              <a:rPr lang="ru-RU" sz="3600" b="1" i="1" dirty="0" smtClean="0">
                <a:latin typeface="Calibri" pitchFamily="34" charset="0"/>
              </a:rPr>
              <a:t> 23 </a:t>
            </a:r>
            <a:r>
              <a:rPr lang="ru-RU" sz="3600" i="1" dirty="0" smtClean="0">
                <a:latin typeface="Calibri" pitchFamily="34" charset="0"/>
              </a:rPr>
              <a:t>учителя, что составляет </a:t>
            </a:r>
            <a:r>
              <a:rPr lang="ru-RU" sz="3600" b="1" i="1" dirty="0" smtClean="0">
                <a:latin typeface="Calibri" pitchFamily="34" charset="0"/>
              </a:rPr>
              <a:t>- (13,5%);</a:t>
            </a:r>
            <a:endParaRPr lang="ru-RU" sz="3600" i="1" dirty="0" smtClean="0">
              <a:latin typeface="Calibri" pitchFamily="34" charset="0"/>
            </a:endParaRPr>
          </a:p>
          <a:p>
            <a:r>
              <a:rPr lang="ru-RU" sz="3600" i="1" dirty="0" smtClean="0">
                <a:latin typeface="Calibri" pitchFamily="34" charset="0"/>
              </a:rPr>
              <a:t>первую квалификационную категорию – </a:t>
            </a:r>
            <a:r>
              <a:rPr lang="ru-RU" sz="3600" b="1" i="1" dirty="0" smtClean="0">
                <a:latin typeface="Calibri" pitchFamily="34" charset="0"/>
              </a:rPr>
              <a:t>110 </a:t>
            </a:r>
            <a:r>
              <a:rPr lang="ru-RU" sz="3600" i="1" dirty="0" smtClean="0">
                <a:latin typeface="Calibri" pitchFamily="34" charset="0"/>
              </a:rPr>
              <a:t>учителей, что составляет </a:t>
            </a:r>
            <a:r>
              <a:rPr lang="ru-RU" sz="3600" b="1" i="1" dirty="0" smtClean="0">
                <a:latin typeface="Calibri" pitchFamily="34" charset="0"/>
              </a:rPr>
              <a:t>- (71,7%);</a:t>
            </a:r>
            <a:endParaRPr lang="ru-RU" sz="3600" i="1" dirty="0" smtClean="0">
              <a:latin typeface="Calibri" pitchFamily="34" charset="0"/>
            </a:endParaRPr>
          </a:p>
          <a:p>
            <a:r>
              <a:rPr lang="ru-RU" sz="3600" i="1" dirty="0" smtClean="0">
                <a:latin typeface="Calibri" pitchFamily="34" charset="0"/>
              </a:rPr>
              <a:t> не имеют квалификационную  категорию – </a:t>
            </a:r>
            <a:r>
              <a:rPr lang="ru-RU" sz="3600" b="1" i="1" dirty="0" smtClean="0">
                <a:latin typeface="Calibri" pitchFamily="34" charset="0"/>
              </a:rPr>
              <a:t>13  </a:t>
            </a:r>
            <a:r>
              <a:rPr lang="ru-RU" sz="3600" i="1" dirty="0" smtClean="0">
                <a:latin typeface="Calibri" pitchFamily="34" charset="0"/>
              </a:rPr>
              <a:t>учителей, что составляет - </a:t>
            </a:r>
            <a:r>
              <a:rPr lang="ru-RU" sz="3600" b="1" i="1" dirty="0" smtClean="0">
                <a:latin typeface="Calibri" pitchFamily="34" charset="0"/>
              </a:rPr>
              <a:t>(7,7%).</a:t>
            </a:r>
            <a:endParaRPr lang="ru-RU" sz="3600" i="1" dirty="0" smtClean="0">
              <a:latin typeface="Calibri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1071538" y="1000108"/>
            <a:ext cx="7758138" cy="350046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sz="14400" i="1" dirty="0" smtClean="0">
              <a:latin typeface="Calibri" pitchFamily="34" charset="0"/>
            </a:endParaRPr>
          </a:p>
          <a:p>
            <a:pPr>
              <a:buNone/>
            </a:pPr>
            <a:r>
              <a:rPr lang="ru-RU" sz="9600" i="1" dirty="0" smtClean="0"/>
              <a:t>Методическая работа </a:t>
            </a:r>
            <a:r>
              <a:rPr lang="ru-RU" sz="14400" dirty="0" smtClean="0">
                <a:latin typeface="Calibri" pitchFamily="34" charset="0"/>
              </a:rPr>
              <a:t/>
            </a:r>
            <a:br>
              <a:rPr lang="ru-RU" sz="14400" dirty="0" smtClean="0">
                <a:latin typeface="Calibri" pitchFamily="34" charset="0"/>
              </a:rPr>
            </a:br>
            <a:endParaRPr lang="ru-RU" sz="14400" i="1" dirty="0" smtClean="0">
              <a:latin typeface="Calibri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pic>
        <p:nvPicPr>
          <p:cNvPr id="6149" name="Picture 3" descr="G:\сингап_p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4722" y="4572030"/>
            <a:ext cx="2532766" cy="2143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70"/>
          </a:xfrm>
        </p:spPr>
        <p:txBody>
          <a:bodyPr/>
          <a:lstStyle/>
          <a:p>
            <a:r>
              <a:rPr lang="ru-RU" dirty="0" smtClean="0"/>
              <a:t>           </a:t>
            </a:r>
            <a:r>
              <a:rPr lang="ru-RU" i="1" dirty="0" smtClean="0"/>
              <a:t>Задачи </a:t>
            </a:r>
            <a:r>
              <a:rPr lang="ru-RU" i="1" dirty="0" smtClean="0"/>
              <a:t>РМО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36712"/>
            <a:ext cx="8568952" cy="5832648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/>
              <a:t>Повышение качества начального образования через  совершенствование педагогического мастерства учителей, работающих в начальных классах,  повышение психолого-педагогической, методической и общекультурной компетенции педагогов.</a:t>
            </a:r>
          </a:p>
          <a:p>
            <a:pPr lvl="0"/>
            <a:r>
              <a:rPr lang="ru-RU" sz="2000" dirty="0" smtClean="0"/>
              <a:t>Изучение практики введения федеральных государственных образовательных стандартов начального общего образования, оказание методической помощи педагогам в освоении ФГОС, новых образовательных технологий.</a:t>
            </a:r>
          </a:p>
          <a:p>
            <a:pPr lvl="0"/>
            <a:r>
              <a:rPr lang="ru-RU" sz="2000" dirty="0" smtClean="0"/>
              <a:t>Изучение и диссеминация опыта работы лучших педагогов</a:t>
            </a:r>
          </a:p>
          <a:p>
            <a:pPr lvl="0"/>
            <a:r>
              <a:rPr lang="ru-RU" sz="2000" dirty="0" smtClean="0"/>
              <a:t>Методическое сопровождение  педагогов школ, чьи учащиеся демонстрируют низкие результаты образовательной деятельности. </a:t>
            </a:r>
          </a:p>
          <a:p>
            <a:r>
              <a:rPr lang="ru-RU" sz="2000" dirty="0" smtClean="0"/>
              <a:t>Продвижение учителей начальных классов на участие в профессиональных конкурсах и конкурсном отборе в рамках </a:t>
            </a:r>
            <a:r>
              <a:rPr lang="ru-RU" sz="2000" dirty="0" err="1" smtClean="0"/>
              <a:t>грантовой</a:t>
            </a:r>
            <a:r>
              <a:rPr lang="ru-RU" sz="2000" dirty="0" smtClean="0"/>
              <a:t> поддержки учителей «Наш лучший учитель»</a:t>
            </a:r>
            <a:endParaRPr lang="ru-RU" sz="2000" i="1" dirty="0">
              <a:latin typeface="Calibri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728490"/>
              </p:ext>
            </p:extLst>
          </p:nvPr>
        </p:nvGraphicFramePr>
        <p:xfrm>
          <a:off x="539552" y="404664"/>
          <a:ext cx="8136904" cy="17281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3903"/>
                <a:gridCol w="2929652"/>
                <a:gridCol w="4013349"/>
              </a:tblGrid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семинаров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Уровень</a:t>
                      </a:r>
                      <a:endParaRPr lang="ru-RU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 муниципальный, региональный)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Контингент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Муниципальный 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Учителя начальных классов, руководители РМО, ШМО, заместители директора по НО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Региональный, межрегиональный  (под руководством НИСПТР, ИРО РТ)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Учителя начальных классов, руководители РМО, ШМО, заместители по НО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827584" y="28972"/>
            <a:ext cx="799963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Семинары – практикумы: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9086" y="2213615"/>
            <a:ext cx="78650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/>
              <a:t>Инструктивно-методические совещания, заседания ММО:</a:t>
            </a:r>
            <a:endParaRPr lang="ru-RU" sz="12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650294"/>
              </p:ext>
            </p:extLst>
          </p:nvPr>
        </p:nvGraphicFramePr>
        <p:xfrm>
          <a:off x="477939" y="2636912"/>
          <a:ext cx="8126509" cy="792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2196"/>
                <a:gridCol w="6304313"/>
              </a:tblGrid>
              <a:tr h="3960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Количество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Контингент(директора, заместители директоров, учителя)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Руководители РМО и ШМО, заместители директора по НО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257378"/>
              </p:ext>
            </p:extLst>
          </p:nvPr>
        </p:nvGraphicFramePr>
        <p:xfrm>
          <a:off x="251520" y="3573016"/>
          <a:ext cx="8280920" cy="25922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64205"/>
                <a:gridCol w="316715"/>
              </a:tblGrid>
              <a:tr h="28803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</a:rPr>
                        <a:t>Мастер-классы: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Учителя начальных классов, руководители РМО, ШМО, заместители по УВР по НО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Круглые столы: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Учителя начальных классов, руководители РМО, ШМО, заместители по УВР по НО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Конференции: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Учителя начальных классов, учителя-предметники, воспитатели ДОУ, педагог- психологи, методисты,  руководители РМО, ШМО, заместители по УВР по НО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097479"/>
      </p:ext>
    </p:extLst>
  </p:cSld>
  <p:clrMapOvr>
    <a:masterClrMapping/>
  </p:clrMapOvr>
  <p:transition>
    <p:pull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142900"/>
            <a:ext cx="8229600" cy="142873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          </a:t>
            </a:r>
            <a:r>
              <a:rPr lang="ru-RU" sz="3200" i="1" dirty="0" smtClean="0"/>
              <a:t>Семинары-практикумы</a:t>
            </a:r>
            <a:r>
              <a:rPr lang="ru-RU" sz="3200" i="1" dirty="0" smtClean="0"/>
              <a:t>: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 smtClean="0"/>
              <a:t>  </a:t>
            </a:r>
            <a:endParaRPr lang="ru-RU" dirty="0"/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922283"/>
              </p:ext>
            </p:extLst>
          </p:nvPr>
        </p:nvGraphicFramePr>
        <p:xfrm>
          <a:off x="214282" y="500042"/>
          <a:ext cx="8358246" cy="4872311"/>
        </p:xfrm>
        <a:graphic>
          <a:graphicData uri="http://schemas.openxmlformats.org/drawingml/2006/table">
            <a:tbl>
              <a:tblPr/>
              <a:tblGrid>
                <a:gridCol w="3846315"/>
                <a:gridCol w="1368659"/>
                <a:gridCol w="1571636"/>
                <a:gridCol w="1571636"/>
              </a:tblGrid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Наименование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семинаров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уровень</a:t>
                      </a: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контингент</a:t>
                      </a: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на базе какой школы</a:t>
                      </a: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ru-RU" sz="12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Актуальность преемственности дошкольного  и начального общего образования в рамках реализации ФГОС начального, основного и дошкольного образования"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Региональный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Учителя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начальных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 классов, воспитатели ДОУ, 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педагоги-психологи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, методисты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СОШ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№1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 г. Азнакаево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"Система оценки достижения  планируемых результатов освоения программы начального общего образования» 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Муниципальный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Руководители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 ШМО,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заместители 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директоров по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начальному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 обучению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Гимназия г. Азнакаево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"Формирование ключевых компетентностей ученика на основе использования личностно-ориентированных    современных образовательных технологий" 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Муниципальный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Учителя начальных классов</a:t>
                      </a: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СОШ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с.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b="1" baseline="0" dirty="0" err="1" smtClean="0">
                          <a:latin typeface="Times New Roman"/>
                          <a:ea typeface="Times New Roman"/>
                        </a:rPr>
                        <a:t>Урманаево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«Практикум решения заданий, входящих в контрольно-измерительные материалы  ВПР  по математике, окружающему миру, по русскому языку»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Муниципальный</a:t>
                      </a: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Учителя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4-х 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классов</a:t>
                      </a: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ИМО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 УО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«Перспективы развития образования в условиях реализации ФГОС НОО» 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Муниципальный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Учителя начальных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классов,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учителя-предметники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</a:rPr>
                        <a:t>СОШ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 № 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</a:rPr>
                        <a:t>6 г. Азнакаево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3374" marR="43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750099"/>
            <a:ext cx="8229600" cy="150019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Совещания, заседания ММО:</a:t>
            </a:r>
            <a:endParaRPr lang="ru-RU" sz="3600" i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389120"/>
          </a:xfrm>
        </p:spPr>
        <p:txBody>
          <a:bodyPr/>
          <a:lstStyle/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251520" y="1646596"/>
            <a:ext cx="849694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-Инструктивно-методическое совещание руководителей ШМО,  РМО, педагог - библиотекарей: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«Реализация в ОУ Республиканского культурно-образовательного проекта "Культурный дневник школьника" – на базе МКУ «Управление образования исполкома </a:t>
            </a:r>
            <a:r>
              <a:rPr kumimoji="0" lang="ru-RU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Азнакаевского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муниципального района»;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-Инструктивно-методическое совещание творческих групп «Предметные олимпиады  выпускников начальной ступени» - на базе информационно-методического отдела МКУ «Управление образования исполкома </a:t>
            </a:r>
            <a:r>
              <a:rPr kumimoji="0" lang="ru-RU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Азнакаевского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муниципального района»;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--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Инструктивное совещание заместителей директоров по учебной работе «Технологическое сопровождение организации и проведения НИКО и ВПР обучающихся образовательных учреждений» - на базе информационно-методического отдела МКУ «Управление образования исполкома </a:t>
            </a:r>
            <a:r>
              <a:rPr kumimoji="0" lang="ru-RU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Азнакаевского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муниципального района».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-Инструктивно-методическое совещание учителей начальных классов, преподающих в 4 классах, руководителей ШМО, РМО «Методическое и психолого-педагогическое сопровождение проведения итоговой аттестации выпускников начальной ступени» - на базе информационно-методического отдела МКУ «Управление образования исполкома </a:t>
            </a:r>
            <a:r>
              <a:rPr kumimoji="0" lang="ru-RU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Азнакаевского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муниципального района».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Инструктивно - методическое совещание учителей начальных классов, преподающих в 4 классах, руководителей ШМО, РМО, ЗДУР по начальному образованию "Методическое и психолого-педагогическое сопровождение проведения ВПР"- на базе МБОУ «Лицей № 4 г. Азнакаево»;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389120"/>
          </a:xfrm>
        </p:spPr>
        <p:txBody>
          <a:bodyPr/>
          <a:lstStyle/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251520" y="1877429"/>
            <a:ext cx="849694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i="1" dirty="0" smtClean="0"/>
              <a:t>- Мастер-классы "Формирование УУД через использование </a:t>
            </a:r>
            <a:r>
              <a:rPr lang="ru-RU" i="1" dirty="0" err="1" smtClean="0"/>
              <a:t>здоровьесберегающих</a:t>
            </a:r>
            <a:r>
              <a:rPr lang="ru-RU" i="1" dirty="0" smtClean="0"/>
              <a:t> технологий по методике В.Ф. Базарного  на уроках в начальной школе"- на базе МБОУ «СОШ №  3 г. Азнакаево»;</a:t>
            </a:r>
            <a:endParaRPr lang="ru-RU" dirty="0" smtClean="0"/>
          </a:p>
          <a:p>
            <a:r>
              <a:rPr lang="ru-RU" i="1" dirty="0" smtClean="0"/>
              <a:t>- Мастер-класс учителей начальных классов «</a:t>
            </a:r>
            <a:r>
              <a:rPr lang="ru-RU" i="1" dirty="0" err="1" smtClean="0"/>
              <a:t>Межпредметные</a:t>
            </a:r>
            <a:r>
              <a:rPr lang="ru-RU" i="1" dirty="0" smtClean="0"/>
              <a:t> связи и интеграция учебных предметов в современной школе» -на базе МБОУ «Лицей № 4 г. Азнакаево»;</a:t>
            </a:r>
            <a:endParaRPr lang="ru-RU" dirty="0" smtClean="0"/>
          </a:p>
          <a:p>
            <a:r>
              <a:rPr lang="ru-RU" i="1" dirty="0" smtClean="0"/>
              <a:t>- Мастер-класс в рамках в рамках организации методической работы с учителями начальных классов по итогам тестирования педагогов – базе МБОУ «СОШ №  5 г. Азнакаево».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МАСТЕР-КЛАССЫ</a:t>
            </a:r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229600" cy="150019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Круглые столы:</a:t>
            </a:r>
            <a:endParaRPr lang="ru-RU" sz="3600" i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389120"/>
          </a:xfrm>
        </p:spPr>
        <p:txBody>
          <a:bodyPr/>
          <a:lstStyle/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251520" y="2431427"/>
            <a:ext cx="849694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i="1" dirty="0" smtClean="0"/>
              <a:t>Круглый стол руководителей РМО, ШМО учителей начальных классов "Анализ контрольных работ обучающихся 4 классов", декабрь, 2016г.</a:t>
            </a:r>
            <a:endParaRPr lang="ru-RU" dirty="0" smtClean="0"/>
          </a:p>
          <a:p>
            <a:r>
              <a:rPr lang="ru-RU" i="1" dirty="0" smtClean="0"/>
              <a:t>- Круглый стол руководителей ШМО,  ЗДУР по начальному образованию «Результативность работы ШМО» - на базе МБОУ «Лицей № 4 г. Азнакаево, май, 2017г..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0019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Конференции:</a:t>
            </a:r>
            <a:endParaRPr lang="ru-RU" sz="3600" i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389120"/>
          </a:xfrm>
        </p:spPr>
        <p:txBody>
          <a:bodyPr/>
          <a:lstStyle/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251520" y="2569927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i="1" dirty="0" smtClean="0"/>
              <a:t>Августовская конференция работников образования «Эффективная система образования: муниципальная модель развития», август 2016г.</a:t>
            </a:r>
            <a:endParaRPr lang="ru-RU" dirty="0" smtClean="0"/>
          </a:p>
          <a:p>
            <a:r>
              <a:rPr lang="ru-RU" i="1" dirty="0" smtClean="0"/>
              <a:t>-VI</a:t>
            </a:r>
            <a:r>
              <a:rPr lang="en-US" i="1" dirty="0" smtClean="0"/>
              <a:t>I</a:t>
            </a:r>
            <a:r>
              <a:rPr lang="ru-RU" i="1" dirty="0" smtClean="0"/>
              <a:t> районная научно-практическая конференция одаренных учащихся "ОТКРЫТИЕ-2017" на базе МБОУ «СОШ №9 г.Азнакаево, февраль, 2017г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50019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Марафон предметных недель:</a:t>
            </a:r>
            <a:endParaRPr lang="ru-RU" sz="3600" i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389120"/>
          </a:xfrm>
        </p:spPr>
        <p:txBody>
          <a:bodyPr/>
          <a:lstStyle/>
          <a:p>
            <a:pPr fontAlgn="t"/>
            <a:endParaRPr lang="ru-RU" dirty="0" smtClean="0"/>
          </a:p>
          <a:p>
            <a:pPr marL="0" indent="0" fontAlgn="t">
              <a:buNone/>
            </a:pPr>
            <a:endParaRPr lang="ru-RU" dirty="0" smtClean="0"/>
          </a:p>
          <a:p>
            <a:pPr fontAlgn="t"/>
            <a:r>
              <a:rPr lang="ru-RU" i="1" dirty="0" smtClean="0"/>
              <a:t>Неделя начальных классов «Профессионализм учителя – залог успеха», апрель 2017г.</a:t>
            </a:r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u="sng" dirty="0">
                <a:effectLst/>
              </a:rPr>
              <a:t>Диагностическое тестирование </a:t>
            </a:r>
            <a:r>
              <a:rPr lang="ru-RU" sz="2400" b="1" i="1" u="sng" dirty="0" smtClean="0">
                <a:effectLst/>
              </a:rPr>
              <a:t>учителей</a:t>
            </a: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endParaRPr lang="ru-RU" sz="2400" dirty="0">
              <a:effectLst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408666"/>
              </p:ext>
            </p:extLst>
          </p:nvPr>
        </p:nvGraphicFramePr>
        <p:xfrm>
          <a:off x="683568" y="2276871"/>
          <a:ext cx="7632847" cy="3240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4079"/>
                <a:gridCol w="793782"/>
                <a:gridCol w="793782"/>
                <a:gridCol w="793782"/>
                <a:gridCol w="793782"/>
                <a:gridCol w="786820"/>
                <a:gridCol w="786820"/>
              </a:tblGrid>
              <a:tr h="1296144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Кол-во учителей принявших участие</a:t>
                      </a:r>
                      <a:endParaRPr lang="ru-RU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40-60 баллов</a:t>
                      </a:r>
                      <a:endParaRPr lang="ru-RU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20-40 баллов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Менее 20 баллов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6144">
                <a:tc rowSpan="2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103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Кол-во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Процент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Кол-во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Процент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Кол-во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процент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8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23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22,3%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80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77,6%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8466373"/>
      </p:ext>
    </p:extLst>
  </p:cSld>
  <p:clrMapOvr>
    <a:masterClrMapping/>
  </p:clrMapOvr>
  <p:transition>
    <p:pull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effectLst/>
              </a:rPr>
              <a:t>Разработка  «Дорожной карты» профессионального развития учителей </a:t>
            </a:r>
            <a:r>
              <a:rPr lang="ru-RU" sz="2800" b="1" i="1" dirty="0" smtClean="0">
                <a:effectLst/>
              </a:rPr>
              <a:t>начальных классов по итогам тестирования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699054"/>
              </p:ext>
            </p:extLst>
          </p:nvPr>
        </p:nvGraphicFramePr>
        <p:xfrm>
          <a:off x="539552" y="1988841"/>
          <a:ext cx="7848872" cy="39604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876"/>
                <a:gridCol w="6308922"/>
                <a:gridCol w="1046074"/>
              </a:tblGrid>
              <a:tr h="11315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57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Посещение уроков в в целях оказания методической помощи в течение года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57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Мастер-классы «Чтобы детям было интересно»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97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Обучающий семинар  с представителями ИРО РТ «Итоги тестирования учителей начальных классов: западающие темы по психологии, педагогике, системе оценки достижения планируемых результатов ООП»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135878"/>
      </p:ext>
    </p:extLst>
  </p:cSld>
  <p:clrMapOvr>
    <a:masterClrMapping/>
  </p:clrMapOvr>
  <p:transition>
    <p:pull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389120"/>
          </a:xfrm>
        </p:spPr>
        <p:txBody>
          <a:bodyPr>
            <a:normAutofit fontScale="62500" lnSpcReduction="20000"/>
          </a:bodyPr>
          <a:lstStyle/>
          <a:p>
            <a:r>
              <a:rPr lang="ru-RU" i="1" dirty="0" smtClean="0"/>
              <a:t>-Обучающий семинар для учителей начальных классов Механизмы формирования УУД», декабрь, 2016г.;</a:t>
            </a:r>
            <a:endParaRPr lang="ru-RU" dirty="0" smtClean="0"/>
          </a:p>
          <a:p>
            <a:r>
              <a:rPr lang="ru-RU" i="1" dirty="0" smtClean="0"/>
              <a:t>-Мастер–класс «Технология подготовки учителя и творческой профессиональной деятельности», январь. 2017г.;</a:t>
            </a:r>
            <a:endParaRPr lang="ru-RU" dirty="0" smtClean="0"/>
          </a:p>
          <a:p>
            <a:r>
              <a:rPr lang="ru-RU" i="1" dirty="0" smtClean="0"/>
              <a:t>- Мастер-класс «Актуальные вопросы педагогики, психологии и ФГОС НОО», январь, 2017г.</a:t>
            </a:r>
            <a:endParaRPr lang="ru-RU" dirty="0" smtClean="0"/>
          </a:p>
          <a:p>
            <a:r>
              <a:rPr lang="ru-RU" i="1" dirty="0" smtClean="0"/>
              <a:t>-Мастер-класс для учителей начальных классов «Проектирование </a:t>
            </a:r>
            <a:r>
              <a:rPr lang="ru-RU" i="1" dirty="0" err="1" smtClean="0"/>
              <a:t>деятельностного</a:t>
            </a:r>
            <a:r>
              <a:rPr lang="ru-RU" i="1" dirty="0" smtClean="0"/>
              <a:t> урока»- на базе МБОУ «СОШ № 6 г. Азнакаево», февраль, 2017г.</a:t>
            </a:r>
            <a:endParaRPr lang="ru-RU" dirty="0" smtClean="0"/>
          </a:p>
          <a:p>
            <a:r>
              <a:rPr lang="ru-RU" i="1" dirty="0" smtClean="0"/>
              <a:t>-Мастер–класс «Технология подготовки учителя и творческой профессиональной деятельности», март. 2017г.</a:t>
            </a:r>
            <a:endParaRPr lang="ru-RU" dirty="0" smtClean="0"/>
          </a:p>
          <a:p>
            <a:r>
              <a:rPr lang="ru-RU" i="1" dirty="0" smtClean="0"/>
              <a:t>-Обучающий семинар  с представителями ИРО РТ «Итоги тестирования учителей начальных классов: западающие темы по психологии, педагогике, системе оценки достижения планируемых результатов ООП» - на базе МБОУ «СОШ № 8 г. Азнакаево».</a:t>
            </a:r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147248" cy="492664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Конкурсы профессионального мастерства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dirty="0"/>
              <a:t>- муниципальный: 6</a:t>
            </a:r>
            <a:r>
              <a:rPr lang="tt-RU" dirty="0"/>
              <a:t>8</a:t>
            </a:r>
            <a:r>
              <a:rPr lang="ru-RU" dirty="0"/>
              <a:t> чел.,  23 методических объединений.</a:t>
            </a:r>
          </a:p>
          <a:p>
            <a:r>
              <a:rPr lang="ru-RU" dirty="0"/>
              <a:t>- республиканский: ­ 19чел.; </a:t>
            </a:r>
          </a:p>
          <a:p>
            <a:r>
              <a:rPr lang="ru-RU" i="1" dirty="0"/>
              <a:t>«Мой лучший урок» -12чел. (</a:t>
            </a:r>
            <a:r>
              <a:rPr lang="ru-RU" dirty="0"/>
              <a:t>всероссийский – 1 чел. (3 место);</a:t>
            </a:r>
            <a:r>
              <a:rPr lang="ru-RU" i="1" dirty="0"/>
              <a:t> </a:t>
            </a:r>
            <a:endParaRPr lang="ru-RU" dirty="0"/>
          </a:p>
          <a:p>
            <a:r>
              <a:rPr lang="ru-RU" i="1" dirty="0"/>
              <a:t>«Учитель здоровья-2016» - </a:t>
            </a:r>
            <a:r>
              <a:rPr lang="ru-RU" dirty="0"/>
              <a:t>4чел. республиканский – 1 чел. (лауреат);</a:t>
            </a:r>
            <a:r>
              <a:rPr lang="ru-RU" i="1" dirty="0"/>
              <a:t> </a:t>
            </a:r>
            <a:endParaRPr lang="ru-RU" dirty="0"/>
          </a:p>
          <a:p>
            <a:r>
              <a:rPr lang="ru-RU" i="1" dirty="0"/>
              <a:t>«Учитель года» - 3 чел. </a:t>
            </a:r>
            <a:r>
              <a:rPr lang="ru-RU" dirty="0"/>
              <a:t>муниципальный этап -1 чел. (3 место); 1 чел. (2 место) –«</a:t>
            </a:r>
            <a:r>
              <a:rPr lang="ru-RU" dirty="0" err="1"/>
              <a:t>Педдебют</a:t>
            </a:r>
            <a:r>
              <a:rPr lang="ru-RU" dirty="0"/>
              <a:t>).</a:t>
            </a:r>
          </a:p>
          <a:p>
            <a:r>
              <a:rPr lang="ru-RU" i="1" dirty="0"/>
              <a:t>«Классный руководитель» - 2чел.; </a:t>
            </a:r>
            <a:endParaRPr lang="ru-RU" dirty="0"/>
          </a:p>
          <a:p>
            <a:r>
              <a:rPr lang="ru-RU" i="1" u="sng" dirty="0"/>
              <a:t>Дополнительно:</a:t>
            </a:r>
            <a:endParaRPr lang="ru-RU" dirty="0"/>
          </a:p>
          <a:p>
            <a:r>
              <a:rPr lang="ru-RU" i="1" dirty="0"/>
              <a:t>«Педагогическое вдохновение», диплом третьей степени МО и Н РТ, г. Казань</a:t>
            </a:r>
            <a:endParaRPr lang="ru-RU" dirty="0"/>
          </a:p>
          <a:p>
            <a:r>
              <a:rPr lang="ru-RU" i="1" dirty="0"/>
              <a:t>Конкурс инновационных дополнительных общеобразовательных программ и проектов «Инновация, диплом 2 степени МО и Н РТ, г. Казань;</a:t>
            </a:r>
            <a:endParaRPr lang="ru-RU" dirty="0"/>
          </a:p>
          <a:p>
            <a:r>
              <a:rPr lang="ru-RU" i="1" dirty="0"/>
              <a:t>Конкурс среди педагогов на знание ПДД и оказание первой медицинской помощи в рамках конкурса «Безопасное колесо -2016», диплом победителя МО и Н РТ, МВД, г. Казань;</a:t>
            </a:r>
            <a:endParaRPr lang="ru-RU" dirty="0"/>
          </a:p>
          <a:p>
            <a:r>
              <a:rPr lang="ru-RU" i="1" dirty="0"/>
              <a:t>Республиканский конкурс «</a:t>
            </a:r>
            <a:r>
              <a:rPr lang="ru-RU" i="1" dirty="0" err="1"/>
              <a:t>Зирәк</a:t>
            </a:r>
            <a:r>
              <a:rPr lang="ru-RU" i="1" dirty="0"/>
              <a:t> </a:t>
            </a:r>
            <a:r>
              <a:rPr lang="ru-RU" i="1" dirty="0" err="1"/>
              <a:t>остаз</a:t>
            </a:r>
            <a:r>
              <a:rPr lang="ru-RU" i="1" dirty="0"/>
              <a:t>», диплом победителя (</a:t>
            </a:r>
            <a:r>
              <a:rPr lang="ru-RU" i="1" dirty="0" err="1"/>
              <a:t>Афзалова</a:t>
            </a:r>
            <a:r>
              <a:rPr lang="ru-RU" i="1" dirty="0"/>
              <a:t> В.Ф.), рецензия на рабочую программу учебного курса по русскому языку ФГАОУ ВО «Казанский (Приволжский) Федеральный университет» г. Казань;</a:t>
            </a:r>
            <a:r>
              <a:rPr lang="ru-RU" dirty="0"/>
              <a:t> </a:t>
            </a:r>
          </a:p>
          <a:p>
            <a:r>
              <a:rPr lang="ru-RU" i="1" dirty="0"/>
              <a:t>Конкурс педагогического мастерства «Мастерская учителя», МО и Н РТ, диплом 2 степени,  г. Казань;</a:t>
            </a:r>
            <a:endParaRPr lang="ru-RU" dirty="0"/>
          </a:p>
          <a:p>
            <a:r>
              <a:rPr lang="ru-RU" i="1" dirty="0"/>
              <a:t>Конкурс методических разработок «Педагогическое мастерство», диплом 1 степени, г. Казань;</a:t>
            </a:r>
            <a:endParaRPr lang="ru-RU" dirty="0"/>
          </a:p>
          <a:p>
            <a:r>
              <a:rPr lang="ru-RU" dirty="0"/>
              <a:t>Республиканский этап VII Всероссийского конкурса "Учитель здоровья России 2016 года" –диплом лауреата, МО и Н РТ, ноябрь, 2016г. </a:t>
            </a:r>
          </a:p>
          <a:p>
            <a:r>
              <a:rPr lang="ru-RU" dirty="0"/>
              <a:t>- всероссийский: - 2чел.; </a:t>
            </a:r>
          </a:p>
          <a:p>
            <a:r>
              <a:rPr lang="ru-RU" i="1" dirty="0"/>
              <a:t>Конкурс в области педагогической и воспитательной работы с детьми и молодежью до 20 лет по Приволжскому федеральному округу «За нравственный подвиг учителя</a:t>
            </a:r>
            <a:r>
              <a:rPr lang="ru-RU" i="1" dirty="0" smtClean="0"/>
              <a:t>», (</a:t>
            </a:r>
            <a:r>
              <a:rPr lang="ru-RU" i="1" dirty="0"/>
              <a:t>П</a:t>
            </a:r>
            <a:r>
              <a:rPr lang="ru-RU" i="1" dirty="0" smtClean="0"/>
              <a:t>исарева С.В.) </a:t>
            </a:r>
            <a:r>
              <a:rPr lang="ru-RU" i="1" dirty="0"/>
              <a:t>грамота МО и Н РТ, диплом 1 степени, г. Казань;</a:t>
            </a:r>
            <a:endParaRPr lang="ru-RU" dirty="0"/>
          </a:p>
          <a:p>
            <a:r>
              <a:rPr lang="ru-RU" i="1" dirty="0"/>
              <a:t>Конкурс профессионального мастерства педагогов «Мой лучший урок», </a:t>
            </a:r>
            <a:r>
              <a:rPr lang="ru-RU" i="1" dirty="0" smtClean="0"/>
              <a:t>(Ануфриева Т.М.) диплом </a:t>
            </a:r>
            <a:r>
              <a:rPr lang="ru-RU" i="1" dirty="0"/>
              <a:t>3 степени, г. Москва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1612938"/>
      </p:ext>
    </p:extLst>
  </p:cSld>
  <p:clrMapOvr>
    <a:masterClrMapping/>
  </p:clrMapOvr>
  <p:transition>
    <p:pull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Конкурс на  соискание гранта МО и Н РТ «Наш лучший учитель»</a:t>
            </a:r>
            <a:r>
              <a:rPr lang="ru-RU" u="sng" dirty="0"/>
              <a:t> Министерства образования и науки Республики Татарстан в номинации «Старший учитель» -2 чел./25,4%.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905803"/>
      </p:ext>
    </p:extLst>
  </p:cSld>
  <p:clrMapOvr>
    <a:masterClrMapping/>
  </p:clrMapOvr>
  <p:transition>
    <p:pull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3891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3000" dirty="0" smtClean="0">
                <a:latin typeface="+mj-lt"/>
              </a:rPr>
              <a:t>На протяжении нескольких лет учителя начальной школы принимают самое активное участие на муниципальном этапе конкурса «Учитель года». В этом году на конкурсе «Учитель года 2017» - 3 учителя представляли начальную школу. Участники конкурса показали мастерство на должном уровне.</a:t>
            </a:r>
          </a:p>
          <a:p>
            <a:pPr>
              <a:buNone/>
            </a:pPr>
            <a:r>
              <a:rPr lang="ru-RU" sz="3000" b="1" dirty="0" smtClean="0">
                <a:latin typeface="+mj-lt"/>
              </a:rPr>
              <a:t>   Результативность  на муниципальном этапе:</a:t>
            </a:r>
            <a:endParaRPr lang="ru-RU" sz="3000" dirty="0" smtClean="0">
              <a:latin typeface="+mj-lt"/>
            </a:endParaRPr>
          </a:p>
          <a:p>
            <a:r>
              <a:rPr lang="ru-RU" sz="3000" dirty="0" smtClean="0">
                <a:latin typeface="+mj-lt"/>
              </a:rPr>
              <a:t>Усманова Луиза </a:t>
            </a:r>
            <a:r>
              <a:rPr lang="ru-RU" sz="3000" dirty="0" err="1" smtClean="0">
                <a:latin typeface="+mj-lt"/>
              </a:rPr>
              <a:t>Фаязовна</a:t>
            </a:r>
            <a:r>
              <a:rPr lang="ru-RU" sz="3000" dirty="0" smtClean="0">
                <a:latin typeface="+mj-lt"/>
              </a:rPr>
              <a:t>, учитель начальных классов СОШ № 2 г. Азнакаево;</a:t>
            </a:r>
          </a:p>
          <a:p>
            <a:r>
              <a:rPr lang="ru-RU" sz="3000" dirty="0" smtClean="0">
                <a:latin typeface="+mj-lt"/>
              </a:rPr>
              <a:t>лауреат конкурса – </a:t>
            </a:r>
            <a:r>
              <a:rPr lang="ru-RU" sz="3000" dirty="0" err="1" smtClean="0">
                <a:latin typeface="+mj-lt"/>
              </a:rPr>
              <a:t>Насибуллина</a:t>
            </a:r>
            <a:r>
              <a:rPr lang="ru-RU" sz="3000" dirty="0" smtClean="0">
                <a:latin typeface="+mj-lt"/>
              </a:rPr>
              <a:t> </a:t>
            </a:r>
            <a:r>
              <a:rPr lang="ru-RU" sz="3000" dirty="0" err="1">
                <a:latin typeface="+mj-lt"/>
              </a:rPr>
              <a:t>Р</a:t>
            </a:r>
            <a:r>
              <a:rPr lang="ru-RU" sz="3000" dirty="0" err="1" smtClean="0">
                <a:latin typeface="+mj-lt"/>
              </a:rPr>
              <a:t>амиля</a:t>
            </a:r>
            <a:r>
              <a:rPr lang="ru-RU" sz="3000" dirty="0" smtClean="0">
                <a:latin typeface="+mj-lt"/>
              </a:rPr>
              <a:t> </a:t>
            </a:r>
            <a:r>
              <a:rPr lang="ru-RU" sz="3000" dirty="0" err="1" smtClean="0">
                <a:latin typeface="+mj-lt"/>
              </a:rPr>
              <a:t>Фоатовна</a:t>
            </a:r>
            <a:r>
              <a:rPr lang="ru-RU" sz="3000" dirty="0" smtClean="0">
                <a:latin typeface="+mj-lt"/>
              </a:rPr>
              <a:t>, учитель начальных классов  СОШ с. </a:t>
            </a:r>
            <a:r>
              <a:rPr lang="ru-RU" sz="3000" dirty="0" err="1" smtClean="0">
                <a:latin typeface="+mj-lt"/>
              </a:rPr>
              <a:t>Урсаево</a:t>
            </a:r>
            <a:r>
              <a:rPr lang="ru-RU" sz="3000" dirty="0">
                <a:latin typeface="+mj-lt"/>
              </a:rPr>
              <a:t>;</a:t>
            </a:r>
            <a:r>
              <a:rPr lang="ru-RU" sz="3000" dirty="0" smtClean="0">
                <a:latin typeface="+mj-lt"/>
              </a:rPr>
              <a:t> </a:t>
            </a:r>
          </a:p>
          <a:p>
            <a:r>
              <a:rPr lang="ru-RU" sz="3000" dirty="0" smtClean="0">
                <a:latin typeface="+mj-lt"/>
              </a:rPr>
              <a:t>Победитель в номинации «Растим патриотов» – </a:t>
            </a:r>
            <a:r>
              <a:rPr lang="ru-RU" sz="3000" dirty="0" err="1" smtClean="0">
                <a:latin typeface="+mj-lt"/>
              </a:rPr>
              <a:t>Шайхлисламова</a:t>
            </a:r>
            <a:r>
              <a:rPr lang="ru-RU" sz="3000" dirty="0" smtClean="0">
                <a:latin typeface="+mj-lt"/>
              </a:rPr>
              <a:t> Гульнара </a:t>
            </a:r>
            <a:r>
              <a:rPr lang="ru-RU" sz="3000" dirty="0" err="1" smtClean="0">
                <a:latin typeface="+mj-lt"/>
              </a:rPr>
              <a:t>Фаритовна</a:t>
            </a:r>
            <a:r>
              <a:rPr lang="ru-RU" sz="3000" dirty="0" smtClean="0">
                <a:latin typeface="+mj-lt"/>
              </a:rPr>
              <a:t>, учитель начальных классов СОШ №2 г. </a:t>
            </a:r>
            <a:r>
              <a:rPr lang="ru-RU" sz="3000" dirty="0">
                <a:latin typeface="+mj-lt"/>
              </a:rPr>
              <a:t>А</a:t>
            </a:r>
            <a:r>
              <a:rPr lang="ru-RU" sz="3000" dirty="0" smtClean="0">
                <a:latin typeface="+mj-lt"/>
              </a:rPr>
              <a:t>знакаево.</a:t>
            </a:r>
            <a:r>
              <a:rPr lang="ru-RU" sz="3000" b="1" dirty="0" smtClean="0">
                <a:latin typeface="+mj-lt"/>
              </a:rPr>
              <a:t> </a:t>
            </a:r>
            <a:endParaRPr lang="ru-RU" sz="3000" dirty="0" smtClean="0">
              <a:latin typeface="+mj-lt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19256" cy="548788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+mj-lt"/>
              </a:rPr>
              <a:t>  Муниципальный конкурс </a:t>
            </a:r>
            <a:r>
              <a:rPr lang="ru-RU" b="1" dirty="0">
                <a:latin typeface="+mj-lt"/>
              </a:rPr>
              <a:t> </a:t>
            </a:r>
            <a:r>
              <a:rPr lang="ru-RU" b="1" dirty="0" smtClean="0">
                <a:latin typeface="+mj-lt"/>
              </a:rPr>
              <a:t>«Преемственность  между дошкольным и начальным образованием»</a:t>
            </a:r>
            <a:r>
              <a:rPr lang="ru-RU" dirty="0" smtClean="0">
                <a:latin typeface="+mj-lt"/>
              </a:rPr>
              <a:t>. 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   В конкурсе приняли участие 23 педагогических команд общеобразовательных учреждений муниципального района.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Победители: ШМО УНК, СОШ № 1, 2, 7 г. Азнакаево, СОШ п. Победа. С. </a:t>
            </a:r>
            <a:r>
              <a:rPr lang="ru-RU" dirty="0" err="1" smtClean="0">
                <a:latin typeface="+mj-lt"/>
              </a:rPr>
              <a:t>Урсаево</a:t>
            </a:r>
            <a:r>
              <a:rPr lang="ru-RU" dirty="0" smtClean="0">
                <a:latin typeface="+mj-lt"/>
              </a:rPr>
              <a:t>;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Призеры: ШМО УНК Лицей № 4 , Гимназия г. </a:t>
            </a:r>
            <a:r>
              <a:rPr lang="ru-RU" dirty="0">
                <a:latin typeface="+mj-lt"/>
              </a:rPr>
              <a:t>А</a:t>
            </a:r>
            <a:r>
              <a:rPr lang="ru-RU" dirty="0" smtClean="0">
                <a:latin typeface="+mj-lt"/>
              </a:rPr>
              <a:t>знакаево, СОШ № 2 </a:t>
            </a:r>
            <a:r>
              <a:rPr lang="ru-RU" dirty="0" err="1" smtClean="0">
                <a:latin typeface="+mj-lt"/>
              </a:rPr>
              <a:t>п.г.т</a:t>
            </a:r>
            <a:r>
              <a:rPr lang="ru-RU" dirty="0" smtClean="0">
                <a:latin typeface="+mj-lt"/>
              </a:rPr>
              <a:t>. Актюбинский, с. К. </a:t>
            </a:r>
            <a:r>
              <a:rPr lang="ru-RU" dirty="0" err="1" smtClean="0">
                <a:latin typeface="+mj-lt"/>
              </a:rPr>
              <a:t>Елга</a:t>
            </a:r>
            <a:r>
              <a:rPr lang="ru-RU" dirty="0" smtClean="0">
                <a:latin typeface="+mj-lt"/>
              </a:rPr>
              <a:t>, филиал СОШ № 1 </a:t>
            </a:r>
            <a:r>
              <a:rPr lang="ru-RU" dirty="0" err="1" smtClean="0">
                <a:latin typeface="+mj-lt"/>
              </a:rPr>
              <a:t>п.г.т</a:t>
            </a:r>
            <a:r>
              <a:rPr lang="ru-RU" dirty="0" smtClean="0">
                <a:latin typeface="+mj-lt"/>
              </a:rPr>
              <a:t>. Актюбинский – ООШ с. </a:t>
            </a:r>
            <a:r>
              <a:rPr lang="ru-RU" dirty="0" err="1" smtClean="0">
                <a:latin typeface="+mj-lt"/>
              </a:rPr>
              <a:t>Алькеево</a:t>
            </a:r>
            <a:r>
              <a:rPr lang="ru-RU" dirty="0" smtClean="0">
                <a:latin typeface="+mj-lt"/>
              </a:rPr>
              <a:t>, СОШ № 6 г. Азнакаево, с. Ч. </a:t>
            </a:r>
            <a:r>
              <a:rPr lang="ru-RU" dirty="0" err="1" smtClean="0">
                <a:latin typeface="+mj-lt"/>
              </a:rPr>
              <a:t>Абдуллово</a:t>
            </a:r>
            <a:r>
              <a:rPr lang="ru-RU" dirty="0" smtClean="0">
                <a:latin typeface="+mj-lt"/>
              </a:rPr>
              <a:t>, </a:t>
            </a:r>
            <a:r>
              <a:rPr lang="ru-RU" dirty="0" err="1" smtClean="0">
                <a:latin typeface="+mj-lt"/>
              </a:rPr>
              <a:t>Чалпы</a:t>
            </a:r>
            <a:endParaRPr lang="ru-RU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</p:cSld>
  <p:clrMapOvr>
    <a:masterClrMapping/>
  </p:clrMapOvr>
  <p:transition>
    <p:pull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</a:t>
            </a:r>
          </a:p>
          <a:p>
            <a:pPr>
              <a:buNone/>
            </a:pPr>
            <a:endParaRPr lang="ru-RU" sz="2800" b="1" i="1" dirty="0">
              <a:latin typeface="+mj-lt"/>
            </a:endParaRPr>
          </a:p>
          <a:p>
            <a:pPr>
              <a:buNone/>
            </a:pPr>
            <a:r>
              <a:rPr lang="ru-RU" sz="2800" b="1" i="1" dirty="0" smtClean="0">
                <a:latin typeface="+mj-lt"/>
              </a:rPr>
              <a:t>Рекомендации на 2017-2018 учебный год:</a:t>
            </a:r>
            <a:endParaRPr lang="ru-RU" sz="2800" i="1" dirty="0" smtClean="0">
              <a:latin typeface="+mj-lt"/>
            </a:endParaRPr>
          </a:p>
          <a:p>
            <a:pPr>
              <a:buNone/>
            </a:pPr>
            <a:r>
              <a:rPr lang="ru-RU" dirty="0" smtClean="0"/>
              <a:t>   </a:t>
            </a:r>
            <a:r>
              <a:rPr lang="ru-RU" sz="3200" dirty="0" smtClean="0">
                <a:latin typeface="+mj-lt"/>
              </a:rPr>
              <a:t>Учителям начальных классов необходимо работать над самосовершенствованием, профессиональным ростом.</a:t>
            </a:r>
          </a:p>
          <a:p>
            <a:endParaRPr lang="ru-RU" sz="3200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</p:cSld>
  <p:clrMapOvr>
    <a:masterClrMapping/>
  </p:clrMapOvr>
  <p:transition>
    <p:pull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0472"/>
          </a:xfrm>
        </p:spPr>
        <p:txBody>
          <a:bodyPr vert="horz" lIns="0" rIns="0" bIns="0" anchor="b">
            <a:normAutofit fontScale="90000"/>
          </a:bodyPr>
          <a:lstStyle/>
          <a:p>
            <a:r>
              <a:rPr lang="ru-RU" sz="3600" i="1" dirty="0" smtClean="0"/>
              <a:t>Направления повышения качества учебно-воспитательного процесса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57158" y="1928802"/>
          <a:ext cx="8229600" cy="448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2984"/>
          </a:xfrm>
        </p:spPr>
        <p:txBody>
          <a:bodyPr/>
          <a:lstStyle/>
          <a:p>
            <a:r>
              <a:rPr lang="ru-RU" dirty="0" smtClean="0"/>
              <a:t>          </a:t>
            </a:r>
            <a:r>
              <a:rPr lang="ru-RU" sz="4400" i="1" dirty="0" smtClean="0"/>
              <a:t>Посещение уроков</a:t>
            </a:r>
            <a:endParaRPr lang="ru-RU" sz="4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3600" i="1" dirty="0" smtClean="0">
                <a:latin typeface="Calibri" pitchFamily="34" charset="0"/>
              </a:rPr>
              <a:t>К сожалению, в настоящее время в начальном образовании еще преобладает «</a:t>
            </a:r>
            <a:r>
              <a:rPr lang="ru-RU" sz="3600" i="1" dirty="0" err="1" smtClean="0">
                <a:latin typeface="Calibri" pitchFamily="34" charset="0"/>
              </a:rPr>
              <a:t>знаниевый</a:t>
            </a:r>
            <a:r>
              <a:rPr lang="ru-RU" sz="3600" i="1" dirty="0" smtClean="0">
                <a:latin typeface="Calibri" pitchFamily="34" charset="0"/>
              </a:rPr>
              <a:t> подход», в результате чего учителя стараются осваивать и внедрять расширенное содержание образования, заложенное в новые УМК при этом технология урока часто остается традиционной. </a:t>
            </a:r>
          </a:p>
          <a:p>
            <a:endParaRPr lang="ru-RU" sz="3600" i="1" dirty="0">
              <a:latin typeface="Calibri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00108"/>
          </a:xfrm>
        </p:spPr>
        <p:txBody>
          <a:bodyPr>
            <a:normAutofit/>
          </a:bodyPr>
          <a:lstStyle/>
          <a:p>
            <a:r>
              <a:rPr lang="ru-RU" sz="4400" i="1" dirty="0" smtClean="0"/>
              <a:t>            Сильные стороны</a:t>
            </a:r>
            <a:endParaRPr lang="ru-RU" sz="4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+mj-lt"/>
              </a:rPr>
              <a:t>   Посещённые уроки в начальных классах показали хороший профессиональный уровень учителей начальной школы. На оптимальном методическом уровне преподавания проведены 15 уроков,  на хорошем – </a:t>
            </a:r>
            <a:r>
              <a:rPr lang="ru-RU" dirty="0">
                <a:latin typeface="+mj-lt"/>
              </a:rPr>
              <a:t>3</a:t>
            </a:r>
            <a:r>
              <a:rPr lang="ru-RU" dirty="0" smtClean="0">
                <a:latin typeface="+mj-lt"/>
              </a:rPr>
              <a:t>3 урока. Учителя используют в образовательной практике учебно-методические разработки и материалы, ориентированные на стандарты нового поколения, используют современные образовательные технологии, осознают необходимость перехода на развивающие системы обучения.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</p:cSld>
  <p:clrMapOvr>
    <a:masterClrMapping/>
  </p:clrMapOvr>
  <p:transition>
    <p:pull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-816399"/>
            <a:ext cx="8229600" cy="1632798"/>
          </a:xfrm>
        </p:spPr>
        <p:txBody>
          <a:bodyPr>
            <a:normAutofit/>
          </a:bodyPr>
          <a:lstStyle/>
          <a:p>
            <a:r>
              <a:rPr lang="ru-RU" sz="4400" i="1" dirty="0" smtClean="0"/>
              <a:t>             Слабые стороны</a:t>
            </a:r>
            <a:endParaRPr lang="ru-RU" sz="4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4824426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j-lt"/>
              </a:rPr>
              <a:t>на</a:t>
            </a:r>
            <a:r>
              <a:rPr lang="ru-RU" sz="2400" b="1" dirty="0" smtClean="0">
                <a:latin typeface="+mj-lt"/>
              </a:rPr>
              <a:t> </a:t>
            </a:r>
            <a:r>
              <a:rPr lang="ru-RU" sz="2400" dirty="0" smtClean="0">
                <a:latin typeface="+mj-lt"/>
              </a:rPr>
              <a:t> допустимом уровне проведены – 7 уроков </a:t>
            </a:r>
          </a:p>
          <a:p>
            <a:r>
              <a:rPr lang="ru-RU" sz="2400" dirty="0" smtClean="0">
                <a:latin typeface="+mj-lt"/>
              </a:rPr>
              <a:t>на критическом уровне проведены – 3 урока</a:t>
            </a:r>
          </a:p>
          <a:p>
            <a:endParaRPr lang="ru-RU" sz="2400" dirty="0">
              <a:latin typeface="+mj-lt"/>
            </a:endParaRPr>
          </a:p>
          <a:p>
            <a:pPr marL="0" indent="0">
              <a:buNone/>
            </a:pP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latin typeface="+mj-lt"/>
              </a:rPr>
              <a:t>преобладает «</a:t>
            </a:r>
            <a:r>
              <a:rPr lang="ru-RU" sz="2400" dirty="0" err="1" smtClean="0">
                <a:latin typeface="+mj-lt"/>
              </a:rPr>
              <a:t>знаниевый</a:t>
            </a:r>
            <a:r>
              <a:rPr lang="ru-RU" sz="2400" dirty="0" smtClean="0">
                <a:latin typeface="+mj-lt"/>
              </a:rPr>
              <a:t> подход», в результате чего учителя стараются осваивать и внедрять расширенное содержание образования, заложенное в новые УМК при этом технология урока часто остается традиционной.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</p:cSld>
  <p:clrMapOvr>
    <a:masterClrMapping/>
  </p:clrMapOvr>
  <p:transition>
    <p:pull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85776"/>
            <a:ext cx="8229600" cy="1071546"/>
          </a:xfrm>
        </p:spPr>
        <p:txBody>
          <a:bodyPr>
            <a:normAutofit/>
          </a:bodyPr>
          <a:lstStyle/>
          <a:p>
            <a:r>
              <a:rPr lang="ru-RU" sz="4400" i="1" dirty="0" smtClean="0"/>
              <a:t>      Тематическое изучение</a:t>
            </a:r>
            <a:endParaRPr lang="ru-RU" sz="4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i="1" dirty="0" smtClean="0">
                <a:latin typeface="+mj-lt"/>
              </a:rPr>
              <a:t>    </a:t>
            </a:r>
            <a:r>
              <a:rPr lang="ru-RU" sz="2000" dirty="0" smtClean="0">
                <a:latin typeface="+mj-lt"/>
              </a:rPr>
              <a:t>Хороший уровень научно-методической подготовленности администрации и учителей начальных классов школ муниципального района </a:t>
            </a:r>
            <a:r>
              <a:rPr lang="ru-RU" sz="2000" b="1" dirty="0" smtClean="0">
                <a:latin typeface="+mj-lt"/>
              </a:rPr>
              <a:t>определило тематическое изучение</a:t>
            </a:r>
            <a:r>
              <a:rPr lang="ru-RU" sz="2000" dirty="0" smtClean="0">
                <a:latin typeface="+mj-lt"/>
              </a:rPr>
              <a:t> по следующим направлениям: </a:t>
            </a:r>
          </a:p>
          <a:p>
            <a:r>
              <a:rPr lang="ru-RU" sz="2000" dirty="0" smtClean="0">
                <a:latin typeface="+mj-lt"/>
              </a:rPr>
              <a:t>состояние организации научно - методической работы в рамках реализации ФГОС НОО (СОШ № 5, 7 г. Азнакаево);</a:t>
            </a:r>
          </a:p>
          <a:p>
            <a:r>
              <a:rPr lang="ru-RU" sz="2000" dirty="0" smtClean="0">
                <a:latin typeface="+mj-lt"/>
              </a:rPr>
              <a:t>программы «Одаренные дети»  (СОШ №1 </a:t>
            </a:r>
            <a:r>
              <a:rPr lang="ru-RU" sz="2000" dirty="0" err="1" smtClean="0">
                <a:latin typeface="+mj-lt"/>
              </a:rPr>
              <a:t>п.г.т</a:t>
            </a:r>
            <a:r>
              <a:rPr lang="ru-RU" sz="2000" dirty="0" smtClean="0">
                <a:latin typeface="+mj-lt"/>
              </a:rPr>
              <a:t>. Актюбинский);</a:t>
            </a:r>
          </a:p>
          <a:p>
            <a:r>
              <a:rPr lang="ru-RU" sz="2000" dirty="0" smtClean="0">
                <a:latin typeface="+mj-lt"/>
              </a:rPr>
              <a:t> применение современных методик, технологий, приемов на уроках и во внеурочной деятельности учителями начальных классов (СОШ № 2, 5, 7);</a:t>
            </a:r>
          </a:p>
          <a:p>
            <a:r>
              <a:rPr lang="ru-RU" sz="2000" dirty="0" smtClean="0">
                <a:latin typeface="+mj-lt"/>
              </a:rPr>
              <a:t>организация работы по подготовке учащихся 4 классов к Всероссийским проверочным работам ( </a:t>
            </a:r>
            <a:r>
              <a:rPr lang="ru-RU" sz="2000" dirty="0" err="1" smtClean="0">
                <a:latin typeface="+mj-lt"/>
              </a:rPr>
              <a:t>Сарлы</a:t>
            </a:r>
            <a:r>
              <a:rPr lang="ru-RU" sz="2000" dirty="0" smtClean="0">
                <a:latin typeface="+mj-lt"/>
              </a:rPr>
              <a:t> );</a:t>
            </a:r>
          </a:p>
          <a:p>
            <a:r>
              <a:rPr lang="ru-RU" sz="2000" dirty="0" smtClean="0">
                <a:latin typeface="+mj-lt"/>
              </a:rPr>
              <a:t>аналитическая деятельность организации научно – методической работы в рамках реализации ФГОС НОО (СОШ № 7, 6)</a:t>
            </a:r>
            <a:endParaRPr lang="ru-RU" sz="2000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55721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i="1" dirty="0" smtClean="0">
                <a:latin typeface="Calibri" pitchFamily="34" charset="0"/>
              </a:rPr>
              <a:t>    </a:t>
            </a:r>
            <a:r>
              <a:rPr lang="ru-RU" sz="4400" b="1" i="1" dirty="0" smtClean="0">
                <a:latin typeface="Calibri" pitchFamily="34" charset="0"/>
              </a:rPr>
              <a:t>Выводы:</a:t>
            </a:r>
            <a:r>
              <a:rPr lang="ru-RU" sz="4400" i="1" dirty="0" smtClean="0">
                <a:latin typeface="Calibri" pitchFamily="34" charset="0"/>
              </a:rPr>
              <a:t> </a:t>
            </a:r>
          </a:p>
          <a:p>
            <a:pPr>
              <a:buNone/>
            </a:pPr>
            <a:r>
              <a:rPr lang="ru-RU" sz="2800" i="1" dirty="0" smtClean="0">
                <a:latin typeface="Calibri" pitchFamily="34" charset="0"/>
              </a:rPr>
              <a:t>    </a:t>
            </a:r>
            <a:r>
              <a:rPr lang="ru-RU" sz="3200" i="1" dirty="0" smtClean="0">
                <a:latin typeface="Calibri" pitchFamily="34" charset="0"/>
              </a:rPr>
              <a:t>Научно-методическая подготовленность администрации и учителей начальных классов школ муниципального района на достаточно хорошем уровне. По итогам тематических изучений указаны положительные стороны и где даны рекомендации для администрации школы и учителям для совершенствования дальнейшей работы в данных направлениях.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48430" cy="624132"/>
          </a:xfrm>
        </p:spPr>
        <p:txBody>
          <a:bodyPr vert="horz" lIns="0" rIns="0" bIns="0" anchor="b">
            <a:normAutofit/>
          </a:bodyPr>
          <a:lstStyle/>
          <a:p>
            <a:r>
              <a:rPr lang="ru-RU" sz="3600" i="1" dirty="0" smtClean="0"/>
              <a:t>Вариативность реализуемых УМК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920854"/>
              </p:ext>
            </p:extLst>
          </p:nvPr>
        </p:nvGraphicFramePr>
        <p:xfrm>
          <a:off x="821491" y="1124744"/>
          <a:ext cx="5786478" cy="5286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pic>
        <p:nvPicPr>
          <p:cNvPr id="10244" name="Picture 3" descr="C:\Users\Данияр\Desktop\images (1)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07969" y="1466072"/>
            <a:ext cx="2357426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Группа 6"/>
          <p:cNvGrpSpPr/>
          <p:nvPr/>
        </p:nvGrpSpPr>
        <p:grpSpPr>
          <a:xfrm>
            <a:off x="821491" y="4437112"/>
            <a:ext cx="5786478" cy="792088"/>
            <a:chOff x="0" y="4335194"/>
            <a:chExt cx="5786478" cy="9360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4335194"/>
              <a:ext cx="5786478" cy="936000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45692" y="4380886"/>
              <a:ext cx="5695094" cy="84461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l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Начальная школа 21 века</a:t>
              </a:r>
              <a:endParaRPr lang="ru-RU" sz="3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659250"/>
              </p:ext>
            </p:extLst>
          </p:nvPr>
        </p:nvGraphicFramePr>
        <p:xfrm>
          <a:off x="967768" y="980728"/>
          <a:ext cx="7208464" cy="4659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4970"/>
                <a:gridCol w="1797360"/>
                <a:gridCol w="2456134"/>
              </a:tblGrid>
              <a:tr h="41592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2016-2017 учебный год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98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УМК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классов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Процент от общего количества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9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«Развивающая система Л.В.Занкова»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3,28%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«Школа 2100»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10,3%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«Школа России»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26,04%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«Нач.школа ХХ1 века»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26,4%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«Перспектива»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11,28%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9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«Перспективная начальная школа»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3,72%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u="sng" dirty="0"/>
              <a:t>Рекомендации:</a:t>
            </a:r>
            <a:r>
              <a:rPr lang="ru-RU" b="1" dirty="0"/>
              <a:t> на заседаниях ШМО </a:t>
            </a:r>
            <a:r>
              <a:rPr lang="ru-RU" dirty="0"/>
              <a:t>организация целенаправленной  работы по изучению новых УМК, способствующих развитию обучающихся.</a:t>
            </a:r>
            <a:r>
              <a:rPr lang="ru-RU" b="1" dirty="0"/>
              <a:t> 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3707673"/>
      </p:ext>
    </p:extLst>
  </p:cSld>
  <p:clrMapOvr>
    <a:masterClrMapping/>
  </p:clrMapOvr>
  <p:transition>
    <p:pull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-1714544" y="428604"/>
            <a:ext cx="8929718" cy="2771796"/>
          </a:xfrm>
        </p:spPr>
        <p:txBody>
          <a:bodyPr>
            <a:normAutofit/>
          </a:bodyPr>
          <a:lstStyle/>
          <a:p>
            <a:r>
              <a:rPr lang="ru-RU" sz="5400" i="1" dirty="0" smtClean="0"/>
              <a:t>Результативность </a:t>
            </a:r>
            <a:br>
              <a:rPr lang="ru-RU" sz="5400" i="1" dirty="0" smtClean="0"/>
            </a:br>
            <a:r>
              <a:rPr lang="ru-RU" sz="5400" i="1" dirty="0" smtClean="0"/>
              <a:t>обучения </a:t>
            </a:r>
            <a:br>
              <a:rPr lang="ru-RU" sz="5400" i="1" dirty="0" smtClean="0"/>
            </a:br>
            <a:r>
              <a:rPr lang="ru-RU" sz="5400" i="1" dirty="0" smtClean="0"/>
              <a:t>в начальной школе</a:t>
            </a:r>
            <a:endParaRPr lang="ru-RU" sz="5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b="1" smtClean="0">
                <a:solidFill>
                  <a:schemeClr val="accent1">
                    <a:lumMod val="75000"/>
                  </a:schemeClr>
                </a:solidFill>
              </a:rPr>
              <a:pPr>
                <a:defRPr/>
              </a:pPr>
              <a:t>34</a:t>
            </a:fld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8635344"/>
              </p:ext>
            </p:extLst>
          </p:nvPr>
        </p:nvGraphicFramePr>
        <p:xfrm>
          <a:off x="539552" y="908720"/>
          <a:ext cx="8064895" cy="4680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218"/>
                <a:gridCol w="497218"/>
                <a:gridCol w="497218"/>
                <a:gridCol w="497218"/>
                <a:gridCol w="496517"/>
                <a:gridCol w="497218"/>
                <a:gridCol w="399739"/>
                <a:gridCol w="695685"/>
                <a:gridCol w="399739"/>
                <a:gridCol w="497218"/>
                <a:gridCol w="497218"/>
                <a:gridCol w="399739"/>
                <a:gridCol w="399739"/>
                <a:gridCol w="497218"/>
                <a:gridCol w="496517"/>
                <a:gridCol w="799476"/>
              </a:tblGrid>
              <a:tr h="288032">
                <a:tc gridSpan="16">
                  <a:txBody>
                    <a:bodyPr/>
                    <a:lstStyle/>
                    <a:p>
                      <a:pPr marL="111125" indent="-17970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Качество и успеваемость во 2-4 классах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8042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2014/2015учебный год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2016/2017учебный год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68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 школ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 уч-ся во 2-4 кл.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качество во  2 кл.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качество в 3 кл.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качество в 4 кл.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качество во   2-4 кл. 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успеваемость во 2-4 кл. 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 неуспевающих учащихся (остался  (о) или переведен в корр. (п)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 школ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кол-во уч-ся во 2-4 </a:t>
                      </a:r>
                      <a:r>
                        <a:rPr lang="ru-RU" sz="1000" dirty="0" err="1">
                          <a:effectLst/>
                        </a:rPr>
                        <a:t>кл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качество во  2 кл.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качество в 3 кл.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качество в 4 кл.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качество во   2-4 кл. 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успеваемость во 2-4 кл. 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 неуспевающих учащихся (остался  (о) или переведен в корр. (п), (у) условно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6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24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1951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60,2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62,9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60,2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3(корр.), 18(О)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23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2068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64,7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63,6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98,3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7(о.),4(у.), 2(корр.)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878888"/>
              </p:ext>
            </p:extLst>
          </p:nvPr>
        </p:nvGraphicFramePr>
        <p:xfrm>
          <a:off x="611560" y="836711"/>
          <a:ext cx="7704856" cy="46805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3512"/>
                <a:gridCol w="3941344"/>
              </a:tblGrid>
              <a:tr h="780087"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Предмет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Качество знаний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0087"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Татарский язык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72,1%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0087"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Уку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84,2%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0087"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Литературное чтение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87,1%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0087"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Окружающий мир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83,8%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0087"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Английский язык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72,9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260648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Показатели качества успеваемости по основным предметам за 2016-2017 учебный год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D5E07-B8C9-4F65-962A-3FB39385FEBE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076302"/>
              </p:ext>
            </p:extLst>
          </p:nvPr>
        </p:nvGraphicFramePr>
        <p:xfrm>
          <a:off x="553642" y="1556792"/>
          <a:ext cx="8266835" cy="4680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9891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  <a:gridCol w="404576"/>
              </a:tblGrid>
              <a:tr h="275325">
                <a:tc gridSpan="1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I полугодие 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II</a:t>
                      </a:r>
                      <a:r>
                        <a:rPr lang="ru-RU" sz="1000">
                          <a:effectLst/>
                        </a:rPr>
                        <a:t> полугодие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23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Предмет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Класс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Вып-ли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Получили оценку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Усп-ть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Кач-во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Сред балл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Вып-ли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Получили оценку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Усп-ть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Кач-во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Сред балл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50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"5"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"4"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"3"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"2"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"5"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"4"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"3"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"2"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0649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Математика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737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684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322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95,8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64,8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730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709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96,8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73,5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06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731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654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326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89,4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68,1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708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687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297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96,7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70,7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06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586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564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283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95,4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63,5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561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280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94,7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69,5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0649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Русский язык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737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681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91,5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63,5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731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315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94,5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67,1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06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731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678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87,6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55,4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708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686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284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93,6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06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581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548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85,8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52,4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556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99,4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3,7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089" y="83671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Мониторинг по итогам контрольных работ во 2-4 классах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227120"/>
      </p:ext>
    </p:extLst>
  </p:cSld>
  <p:clrMapOvr>
    <a:masterClrMapping/>
  </p:clrMapOvr>
  <p:transition>
    <p:pull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3976301"/>
              </p:ext>
            </p:extLst>
          </p:nvPr>
        </p:nvGraphicFramePr>
        <p:xfrm>
          <a:off x="1259632" y="1412776"/>
          <a:ext cx="7056785" cy="3960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97402"/>
                <a:gridCol w="653213"/>
                <a:gridCol w="619163"/>
                <a:gridCol w="663637"/>
                <a:gridCol w="861685"/>
                <a:gridCol w="861685"/>
              </a:tblGrid>
              <a:tr h="608264">
                <a:tc rowSpan="2"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Наименование школ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 rowSpan="2"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 уч-в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 gridSpan="4"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Распределение групп баллов в 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2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</a:tr>
              <a:tr h="403269">
                <a:tc>
                  <a:txBody>
                    <a:bodyPr/>
                    <a:lstStyle/>
                    <a:p>
                      <a:pPr marL="9525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МБОУ "СОШ № 3 г. Азнакаево"    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32.6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46.5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20.9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</a:tr>
              <a:tr h="403269">
                <a:tc>
                  <a:txBody>
                    <a:bodyPr/>
                    <a:lstStyle/>
                    <a:p>
                      <a:pPr marL="9525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МБОУ "СОШ № 5 г. Азнакаево"  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</a:tr>
              <a:tr h="418392">
                <a:tc>
                  <a:txBody>
                    <a:bodyPr/>
                    <a:lstStyle/>
                    <a:p>
                      <a:pPr marL="9525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МБОУ "СОШ № 6 г. Азнакаево"    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42,6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36,2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</a:tr>
              <a:tr h="448637">
                <a:tc>
                  <a:txBody>
                    <a:bodyPr/>
                    <a:lstStyle/>
                    <a:p>
                      <a:pPr marL="9525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МБОУ "Гимназия г. Азнакаево"    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32,6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58,7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</a:tr>
              <a:tr h="455359">
                <a:tc>
                  <a:txBody>
                    <a:bodyPr/>
                    <a:lstStyle/>
                    <a:p>
                      <a:pPr marL="9525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МБОУ "СОШ с. Какре Елга"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</a:tr>
              <a:tr h="416712">
                <a:tc>
                  <a:txBody>
                    <a:bodyPr/>
                    <a:lstStyle/>
                    <a:p>
                      <a:pPr marL="9525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МБОУ "СОШ с. Тумутук"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38,9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44,4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</a:tr>
              <a:tr h="403269">
                <a:tc>
                  <a:txBody>
                    <a:bodyPr/>
                    <a:lstStyle/>
                    <a:p>
                      <a:pPr marL="9525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Итого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215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38,1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43,3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0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651992"/>
            <a:ext cx="7156126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Результаты ВПР по русскому языку во 2 классах (участвовали 5 ОУ)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2375887"/>
              </p:ext>
            </p:extLst>
          </p:nvPr>
        </p:nvGraphicFramePr>
        <p:xfrm>
          <a:off x="467544" y="836711"/>
          <a:ext cx="8136908" cy="45762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2041"/>
                <a:gridCol w="540722"/>
                <a:gridCol w="338495"/>
                <a:gridCol w="95645"/>
                <a:gridCol w="540722"/>
                <a:gridCol w="540722"/>
                <a:gridCol w="540722"/>
                <a:gridCol w="329775"/>
                <a:gridCol w="95645"/>
                <a:gridCol w="540722"/>
                <a:gridCol w="540722"/>
                <a:gridCol w="95645"/>
                <a:gridCol w="165440"/>
                <a:gridCol w="95645"/>
                <a:gridCol w="541266"/>
                <a:gridCol w="95645"/>
                <a:gridCol w="1283667"/>
                <a:gridCol w="1172546"/>
                <a:gridCol w="111121"/>
              </a:tblGrid>
              <a:tr h="534471">
                <a:tc gridSpan="1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Мониторинг по оценке качества образования (ОКО) по 4 классам за 2014/2015 уч. 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5036"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4"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50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ОУ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МАТЕМАТИКА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РУССКИЙ ЯЗЫК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ОКРУЖАЮЩИЙ МИР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795105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ср. балл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усп.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ср. балл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усп.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ср. балл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усп.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650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11,73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93,4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81,4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28,3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95,7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18,3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77,4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954127">
                <a:tc gridSpan="1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Мониторинг по всероссийской проверочной работе (ВПР) по 4 классам за 2016/2017 уч. 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650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ОУ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МАТЕМАТИКА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РУССКИЙ ЯЗЫК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ОКРУЖАЮЩИЙ МИР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795105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ср. балл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усп.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ср. балл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усп.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ср. балл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усп.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кач.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97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99,4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85,2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28,5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83,8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18,7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74,4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721711"/>
      </p:ext>
    </p:extLst>
  </p:cSld>
  <p:clrMapOvr>
    <a:masterClrMapping/>
  </p:clrMapOvr>
  <p:transition>
    <p:pull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697262"/>
              </p:ext>
            </p:extLst>
          </p:nvPr>
        </p:nvGraphicFramePr>
        <p:xfrm>
          <a:off x="251520" y="116623"/>
          <a:ext cx="8640959" cy="5832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6430"/>
                <a:gridCol w="633344"/>
                <a:gridCol w="451723"/>
                <a:gridCol w="440082"/>
                <a:gridCol w="772470"/>
                <a:gridCol w="451723"/>
                <a:gridCol w="556504"/>
                <a:gridCol w="740454"/>
                <a:gridCol w="465695"/>
                <a:gridCol w="822534"/>
              </a:tblGrid>
              <a:tr h="162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ОУ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МАТЕМАТИКА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РУССКИЙ ЯЗЫК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ОКРУЖАЮЩИЙ МИР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Город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10,21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23,89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16,75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84,5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90,5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.4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.3.4.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Лицей № 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4,63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97%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87,00%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4,04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90,00%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96%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85%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96%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55%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98%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53%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88,05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88,05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4,13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88,05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9 (филиал НОШ с. Карамалы)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12,5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92,5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29,1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95,2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80,9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21,5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68,4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Гимназия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11,3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77,1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26,8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65,7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94,2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ИТОГО: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97,4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83,1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97,9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76,4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Актюба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</a:tr>
              <a:tr h="323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1 пгт Актюбинский (филиалы ООШс. Алькеево, Мальбагуш, Чемодурово, НОШ с. Микулино)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2 пгт Актюбинский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№ 3 пгт Актюбинский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ИТОГО: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83,3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67,6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Сельские (средние)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с. Какре Елга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23,5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58,5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п. Победа (филиал НОШ с. Чекан)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с. Сарлы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с.Тумутук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10,9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20,3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с. Урманаево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с. Урсаево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26,1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с. Чалпы (филиал НОШ с. Таташуган)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СОШ с.Чубар Абдуллово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4,66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3,66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66,6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4,33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ИТОГО: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8,9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59,7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96,5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61,3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15,3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64,8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ОСНОВНЫЕ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ООШ с. Сухояшево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ИТОГО: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НАЧАЛЬНЫЕ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ср. балл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МБОУ НОШ с. Асеево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ИТОГО: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ctr"/>
                </a:tc>
              </a:tr>
              <a:tr h="16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ИТОГО: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99,4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85,2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28,5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83,8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73,3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18,7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94,9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74,4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52" marR="51652" marT="0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33463" y="3667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ВПР в 4 классах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767676"/>
      </p:ext>
    </p:extLst>
  </p:cSld>
  <p:clrMapOvr>
    <a:masterClrMapping/>
  </p:clrMapOvr>
  <p:transition>
    <p:pull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0208659"/>
              </p:ext>
            </p:extLst>
          </p:nvPr>
        </p:nvGraphicFramePr>
        <p:xfrm>
          <a:off x="395536" y="1005508"/>
          <a:ext cx="8229601" cy="16982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3161"/>
                <a:gridCol w="329767"/>
                <a:gridCol w="357918"/>
                <a:gridCol w="357918"/>
                <a:gridCol w="274471"/>
                <a:gridCol w="274471"/>
                <a:gridCol w="274471"/>
                <a:gridCol w="371993"/>
                <a:gridCol w="371993"/>
                <a:gridCol w="366463"/>
                <a:gridCol w="356410"/>
                <a:gridCol w="683161"/>
                <a:gridCol w="329767"/>
                <a:gridCol w="369983"/>
                <a:gridCol w="369983"/>
                <a:gridCol w="274471"/>
                <a:gridCol w="274471"/>
                <a:gridCol w="274471"/>
                <a:gridCol w="386571"/>
                <a:gridCol w="427290"/>
                <a:gridCol w="427290"/>
                <a:gridCol w="393107"/>
              </a:tblGrid>
              <a:tr h="196812"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I полугодие 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II полугодие 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807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Предмет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Класс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Кол-во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Вып-ли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Получили оценку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Усп-ть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Кач-во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 балл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Предмет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Класс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Кол-во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Вып-ли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Получили оценку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Усп-ть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Кач-во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 балл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</a:tr>
              <a:tr h="243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"5"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"4"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"3"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"2"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"5"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"4"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"3"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"2"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05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Математика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684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322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95,8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64,8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Математика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709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96,8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73,5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</a:tr>
              <a:tr h="321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654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326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89,4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68,1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708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687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297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96,7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70,7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</a:tr>
              <a:tr h="3333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586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564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95,4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63,5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576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561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94,7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69,5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3,8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484893"/>
            <a:ext cx="662162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Мониторинг по итогам контрольных работ во 2-4 классах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57200" y="3280732"/>
          <a:ext cx="8229601" cy="16982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3161"/>
                <a:gridCol w="329767"/>
                <a:gridCol w="357918"/>
                <a:gridCol w="357918"/>
                <a:gridCol w="274471"/>
                <a:gridCol w="274471"/>
                <a:gridCol w="274471"/>
                <a:gridCol w="371993"/>
                <a:gridCol w="371993"/>
                <a:gridCol w="366463"/>
                <a:gridCol w="356410"/>
                <a:gridCol w="683161"/>
                <a:gridCol w="329767"/>
                <a:gridCol w="369983"/>
                <a:gridCol w="369983"/>
                <a:gridCol w="274471"/>
                <a:gridCol w="274471"/>
                <a:gridCol w="274471"/>
                <a:gridCol w="386571"/>
                <a:gridCol w="427290"/>
                <a:gridCol w="427290"/>
                <a:gridCol w="393107"/>
              </a:tblGrid>
              <a:tr h="196812"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 полугодие 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II полугодие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807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Предмет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Класс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Кол-во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Вып-ли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Получили оценку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Усп-ть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Кач-во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 балл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Предмет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Класс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Кол-во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Вып-ли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Получили оценку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Усп-ть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Кач-во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 балл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</a:tr>
              <a:tr h="243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"5"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"4"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"3"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"2"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"5"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"4"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"3"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"2"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055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Русский язык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681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91,5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63,5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Русский язык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718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315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94,5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67,1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</a:tr>
              <a:tr h="321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87,6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55,4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708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686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93,6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62,7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</a:tr>
              <a:tr h="3333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581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548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244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85,8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52,4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3,8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576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556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99,4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3,7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39" marR="5713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5781691"/>
      </p:ext>
    </p:extLst>
  </p:cSld>
  <p:clrMapOvr>
    <a:masterClrMapping/>
  </p:clrMapOvr>
  <p:transition>
    <p:pull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</a:t>
            </a:r>
          </a:p>
          <a:p>
            <a:pPr>
              <a:buNone/>
            </a:pPr>
            <a:r>
              <a:rPr lang="ru-RU" dirty="0">
                <a:latin typeface="+mj-lt"/>
              </a:rPr>
              <a:t>1</a:t>
            </a:r>
            <a:r>
              <a:rPr lang="ru-RU" dirty="0" smtClean="0">
                <a:latin typeface="+mj-lt"/>
              </a:rPr>
              <a:t>  ученик СОШ № 9 г. Азнакаево не подтвердил овладение обязательным минимумом  по математике и по русскому языку  содержания начального общего образования.</a:t>
            </a:r>
            <a:r>
              <a:rPr lang="ru-RU" b="1" dirty="0" smtClean="0">
                <a:latin typeface="+mj-lt"/>
              </a:rPr>
              <a:t> </a:t>
            </a:r>
            <a:endParaRPr lang="ru-RU" dirty="0" smtClean="0">
              <a:latin typeface="+mj-lt"/>
            </a:endParaRPr>
          </a:p>
          <a:p>
            <a:pPr>
              <a:buNone/>
            </a:pPr>
            <a:r>
              <a:rPr lang="ru-RU" dirty="0" smtClean="0">
                <a:latin typeface="+mj-lt"/>
              </a:rPr>
              <a:t>Важное условие сопровождения в обучении - это раннее выявление детей, требующих к себе особого подхода. Администрацией и учителями начальных классов данных общеобразовательных учреждений была проделана сложная работа по выявлению причин отставания данных учащихся и прохождению ПМПК. Такая целенаправленная работа  позволяет им работать не на сегодняшние показатели успеваемости, а на конечный результат - оказание помощи ребенку и его родителям найти себя и свое место в жизни</a:t>
            </a:r>
            <a:endParaRPr lang="ru-RU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</p:cSld>
  <p:clrMapOvr>
    <a:masterClrMapping/>
  </p:clrMapOvr>
  <p:transition>
    <p:pull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1285884"/>
          </a:xfrm>
        </p:spPr>
        <p:txBody>
          <a:bodyPr/>
          <a:lstStyle/>
          <a:p>
            <a:r>
              <a:rPr lang="ru-RU" dirty="0" smtClean="0"/>
              <a:t>          </a:t>
            </a:r>
            <a:r>
              <a:rPr lang="ru-RU" sz="4400" i="1" dirty="0" smtClean="0"/>
              <a:t>Слабые стороны</a:t>
            </a:r>
            <a:endParaRPr lang="ru-RU" sz="44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60388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+mj-lt"/>
              </a:rPr>
              <a:t>1.Не все учителя начальной школы готовы работать в </a:t>
            </a:r>
            <a:r>
              <a:rPr lang="ru-RU" sz="2400" dirty="0" err="1" smtClean="0">
                <a:latin typeface="+mj-lt"/>
              </a:rPr>
              <a:t>деятельностной</a:t>
            </a:r>
            <a:r>
              <a:rPr lang="ru-RU" sz="2400" dirty="0" smtClean="0">
                <a:latin typeface="+mj-lt"/>
              </a:rPr>
              <a:t> парадигме, затрудняются в правильном  освоении новых технологий обучения. </a:t>
            </a:r>
          </a:p>
          <a:p>
            <a:pPr>
              <a:buNone/>
            </a:pPr>
            <a:r>
              <a:rPr lang="ru-RU" sz="2400" dirty="0" smtClean="0">
                <a:latin typeface="+mj-lt"/>
              </a:rPr>
              <a:t>2.Недостаточное методическое руководство учебно-воспитательным процессом в начальной школе в свете современных требований со стороны заместителей директоров по учебно-воспитательной работе. Поэтому не оказывается своевременная методическая помощь учителям начальных классов.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</p:cSld>
  <p:clrMapOvr>
    <a:masterClrMapping/>
  </p:clrMapOvr>
  <p:transition>
    <p:pull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071934" y="857232"/>
            <a:ext cx="4829180" cy="1418484"/>
          </a:xfrm>
        </p:spPr>
        <p:txBody>
          <a:bodyPr vert="horz" lIns="0" rIns="0" bIns="0" anchor="b">
            <a:normAutofit fontScale="90000"/>
          </a:bodyPr>
          <a:lstStyle/>
          <a:p>
            <a:pPr algn="r">
              <a:lnSpc>
                <a:spcPct val="80000"/>
              </a:lnSpc>
            </a:pP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Нет детей бездарных, задача учителя этот дар обнаружить и развить</a:t>
            </a:r>
            <a:b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100" i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/>
            </a:r>
            <a:br>
              <a:rPr lang="ru-RU" sz="100" i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К.Д.Ушинский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571500" y="1785926"/>
            <a:ext cx="6286516" cy="4572032"/>
          </a:xfrm>
        </p:spPr>
        <p:txBody>
          <a:bodyPr>
            <a:normAutofit fontScale="92500" lnSpcReduction="20000"/>
          </a:bodyPr>
          <a:lstStyle/>
          <a:p>
            <a:r>
              <a:rPr lang="ru-RU" sz="2800" i="1" dirty="0" smtClean="0">
                <a:latin typeface="Calibri" pitchFamily="34" charset="0"/>
              </a:rPr>
              <a:t>«Русский медвежонок»</a:t>
            </a:r>
          </a:p>
          <a:p>
            <a:r>
              <a:rPr lang="ru-RU" sz="2800" i="1" dirty="0" smtClean="0">
                <a:latin typeface="Calibri" pitchFamily="34" charset="0"/>
              </a:rPr>
              <a:t>«Кенгуру»</a:t>
            </a:r>
          </a:p>
          <a:p>
            <a:r>
              <a:rPr lang="ru-RU" sz="2800" i="1" dirty="0" smtClean="0">
                <a:latin typeface="Calibri" pitchFamily="34" charset="0"/>
              </a:rPr>
              <a:t>«</a:t>
            </a:r>
            <a:r>
              <a:rPr lang="ru-RU" sz="2800" i="1" dirty="0" err="1" smtClean="0">
                <a:latin typeface="Calibri" pitchFamily="34" charset="0"/>
              </a:rPr>
              <a:t>Зир</a:t>
            </a:r>
            <a:r>
              <a:rPr lang="tt-RU" sz="2800" i="1" dirty="0" smtClean="0">
                <a:latin typeface="Calibri" pitchFamily="34" charset="0"/>
              </a:rPr>
              <a:t>әк тиен</a:t>
            </a:r>
            <a:r>
              <a:rPr lang="ru-RU" sz="2800" i="1" dirty="0" smtClean="0">
                <a:latin typeface="Calibri" pitchFamily="34" charset="0"/>
              </a:rPr>
              <a:t>»</a:t>
            </a:r>
          </a:p>
          <a:p>
            <a:r>
              <a:rPr lang="ru-RU" sz="2800" i="1" dirty="0" smtClean="0">
                <a:latin typeface="Calibri" pitchFamily="34" charset="0"/>
              </a:rPr>
              <a:t> «</a:t>
            </a:r>
            <a:r>
              <a:rPr lang="ru-RU" sz="2800" i="1" dirty="0" err="1" smtClean="0">
                <a:latin typeface="Calibri" pitchFamily="34" charset="0"/>
              </a:rPr>
              <a:t>ЧиП</a:t>
            </a:r>
            <a:r>
              <a:rPr lang="ru-RU" sz="2800" i="1" dirty="0" smtClean="0">
                <a:latin typeface="Calibri" pitchFamily="34" charset="0"/>
              </a:rPr>
              <a:t>»</a:t>
            </a:r>
          </a:p>
          <a:p>
            <a:r>
              <a:rPr lang="ru-RU" sz="2800" i="1" dirty="0" smtClean="0">
                <a:latin typeface="Calibri" pitchFamily="34" charset="0"/>
              </a:rPr>
              <a:t>«КИТ» </a:t>
            </a:r>
          </a:p>
          <a:p>
            <a:r>
              <a:rPr lang="ru-RU" sz="2800" i="1" dirty="0" smtClean="0">
                <a:latin typeface="Calibri" pitchFamily="34" charset="0"/>
              </a:rPr>
              <a:t>«Планета Земля»</a:t>
            </a:r>
          </a:p>
          <a:p>
            <a:r>
              <a:rPr lang="ru-RU" sz="2800" i="1" dirty="0" smtClean="0">
                <a:latin typeface="Calibri" pitchFamily="34" charset="0"/>
              </a:rPr>
              <a:t>«</a:t>
            </a:r>
            <a:r>
              <a:rPr lang="ru-RU" sz="2800" i="1" dirty="0" err="1" smtClean="0">
                <a:latin typeface="Calibri" pitchFamily="34" charset="0"/>
              </a:rPr>
              <a:t>Инфознайка</a:t>
            </a:r>
            <a:r>
              <a:rPr lang="ru-RU" sz="2800" i="1" dirty="0" smtClean="0">
                <a:latin typeface="Calibri" pitchFamily="34" charset="0"/>
              </a:rPr>
              <a:t>»</a:t>
            </a:r>
          </a:p>
          <a:p>
            <a:r>
              <a:rPr lang="ru-RU" sz="2800" i="1" dirty="0" smtClean="0">
                <a:latin typeface="Calibri" pitchFamily="34" charset="0"/>
              </a:rPr>
              <a:t>Научно-практическая </a:t>
            </a:r>
            <a:br>
              <a:rPr lang="ru-RU" sz="2800" i="1" dirty="0" smtClean="0">
                <a:latin typeface="Calibri" pitchFamily="34" charset="0"/>
              </a:rPr>
            </a:br>
            <a:r>
              <a:rPr lang="ru-RU" sz="2800" i="1" dirty="0" smtClean="0">
                <a:latin typeface="Calibri" pitchFamily="34" charset="0"/>
              </a:rPr>
              <a:t>конференция </a:t>
            </a:r>
            <a:br>
              <a:rPr lang="ru-RU" sz="2800" i="1" dirty="0" smtClean="0">
                <a:latin typeface="Calibri" pitchFamily="34" charset="0"/>
              </a:rPr>
            </a:br>
            <a:r>
              <a:rPr lang="ru-RU" sz="2800" i="1" dirty="0" smtClean="0">
                <a:latin typeface="Calibri" pitchFamily="34" charset="0"/>
              </a:rPr>
              <a:t>«Открытие»</a:t>
            </a:r>
          </a:p>
          <a:p>
            <a:r>
              <a:rPr lang="ru-RU" sz="2800" i="1" dirty="0" smtClean="0">
                <a:latin typeface="Calibri" pitchFamily="34" charset="0"/>
              </a:rPr>
              <a:t>Конкурс «Литературная беседка»</a:t>
            </a:r>
          </a:p>
          <a:p>
            <a:pPr>
              <a:buNone/>
            </a:pPr>
            <a:endParaRPr lang="ru-RU" sz="2800" i="1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3891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latin typeface="+mj-lt"/>
              </a:rPr>
              <a:t>         В олимпиаде по математике</a:t>
            </a:r>
            <a:r>
              <a:rPr lang="ru-RU" sz="2800" dirty="0" smtClean="0">
                <a:latin typeface="+mj-lt"/>
              </a:rPr>
              <a:t> среди обучающихся 4 классов приняли участие 25 обучающихся 4 классов. </a:t>
            </a:r>
          </a:p>
          <a:p>
            <a:pPr>
              <a:buNone/>
            </a:pPr>
            <a:r>
              <a:rPr lang="ru-RU" sz="2800" dirty="0" smtClean="0">
                <a:latin typeface="+mj-lt"/>
              </a:rPr>
              <a:t>Победителем предметной олимпиады по математике стала ученик СОШ №1 </a:t>
            </a:r>
            <a:r>
              <a:rPr lang="ru-RU" sz="2800" dirty="0" err="1" smtClean="0">
                <a:latin typeface="+mj-lt"/>
              </a:rPr>
              <a:t>п.г.т</a:t>
            </a:r>
            <a:r>
              <a:rPr lang="ru-RU" sz="2800" dirty="0" smtClean="0">
                <a:latin typeface="+mj-lt"/>
              </a:rPr>
              <a:t>. </a:t>
            </a:r>
            <a:r>
              <a:rPr lang="ru-RU" sz="2800" dirty="0">
                <a:latin typeface="+mj-lt"/>
              </a:rPr>
              <a:t>А</a:t>
            </a:r>
            <a:r>
              <a:rPr lang="ru-RU" sz="2800" dirty="0" smtClean="0">
                <a:latin typeface="+mj-lt"/>
              </a:rPr>
              <a:t>ктюбинский, призерами 2 обучающихся Лицея №4, ученица СОШ № 2 </a:t>
            </a:r>
            <a:r>
              <a:rPr lang="ru-RU" sz="2800" dirty="0" err="1" smtClean="0">
                <a:latin typeface="+mj-lt"/>
              </a:rPr>
              <a:t>п.г.т</a:t>
            </a:r>
            <a:r>
              <a:rPr lang="ru-RU" sz="2800" dirty="0" smtClean="0">
                <a:latin typeface="+mj-lt"/>
              </a:rPr>
              <a:t>. Актюбинский</a:t>
            </a:r>
          </a:p>
          <a:p>
            <a:pPr>
              <a:buNone/>
            </a:pPr>
            <a:r>
              <a:rPr lang="ru-RU" sz="2800" b="1" dirty="0" smtClean="0">
                <a:latin typeface="+mj-lt"/>
              </a:rPr>
              <a:t> </a:t>
            </a:r>
            <a:endParaRPr lang="ru-RU" sz="2800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</p:cSld>
  <p:clrMapOvr>
    <a:masterClrMapping/>
  </p:clrMapOvr>
  <p:transition>
    <p:pull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229600" cy="4817748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b="1" dirty="0" smtClean="0"/>
              <a:t>          </a:t>
            </a:r>
            <a:r>
              <a:rPr lang="ru-RU" sz="11200" b="1" dirty="0" smtClean="0">
                <a:latin typeface="+mj-lt"/>
              </a:rPr>
              <a:t>В олимпиаде по русскому языку </a:t>
            </a:r>
            <a:r>
              <a:rPr lang="ru-RU" sz="11200" dirty="0" smtClean="0">
                <a:latin typeface="+mj-lt"/>
              </a:rPr>
              <a:t>приняли участие 17 обучающихся 4 классов. </a:t>
            </a:r>
          </a:p>
          <a:p>
            <a:pPr>
              <a:buNone/>
            </a:pPr>
            <a:r>
              <a:rPr lang="ru-RU" sz="11200" dirty="0" smtClean="0">
                <a:latin typeface="+mj-lt"/>
              </a:rPr>
              <a:t>Победителем предметной олимпиады по русскому языку стала ученица Лицея №4 г. </a:t>
            </a:r>
            <a:r>
              <a:rPr lang="ru-RU" sz="11200" dirty="0">
                <a:latin typeface="+mj-lt"/>
              </a:rPr>
              <a:t>А</a:t>
            </a:r>
            <a:r>
              <a:rPr lang="ru-RU" sz="11200" dirty="0" smtClean="0">
                <a:latin typeface="+mj-lt"/>
              </a:rPr>
              <a:t>знакаево. </a:t>
            </a:r>
          </a:p>
          <a:p>
            <a:r>
              <a:rPr lang="ru-RU" sz="11200" dirty="0" smtClean="0">
                <a:latin typeface="+mj-lt"/>
              </a:rPr>
              <a:t>Призерами стали обучающиеся СОШ №1 </a:t>
            </a:r>
            <a:r>
              <a:rPr lang="ru-RU" sz="11200" dirty="0" err="1" smtClean="0">
                <a:latin typeface="+mj-lt"/>
              </a:rPr>
              <a:t>п.г.т</a:t>
            </a:r>
            <a:r>
              <a:rPr lang="ru-RU" sz="11200" dirty="0" smtClean="0">
                <a:latin typeface="+mj-lt"/>
              </a:rPr>
              <a:t>. </a:t>
            </a:r>
            <a:r>
              <a:rPr lang="ru-RU" sz="11200" dirty="0">
                <a:latin typeface="+mj-lt"/>
              </a:rPr>
              <a:t>А</a:t>
            </a:r>
            <a:r>
              <a:rPr lang="ru-RU" sz="11200" dirty="0" smtClean="0">
                <a:latin typeface="+mj-lt"/>
              </a:rPr>
              <a:t>ктюбинский, СОШ №2 г. </a:t>
            </a:r>
            <a:r>
              <a:rPr lang="ru-RU" sz="11200" dirty="0">
                <a:latin typeface="+mj-lt"/>
              </a:rPr>
              <a:t>А</a:t>
            </a:r>
            <a:r>
              <a:rPr lang="ru-RU" sz="11200" dirty="0" smtClean="0">
                <a:latin typeface="+mj-lt"/>
              </a:rPr>
              <a:t>знакаево</a:t>
            </a:r>
            <a:endParaRPr lang="ru-RU" sz="11200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</p:cSld>
  <p:clrMapOvr>
    <a:masterClrMapping/>
  </p:clrMapOvr>
  <p:transition>
    <p:pull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+mj-lt"/>
              </a:rPr>
              <a:t>    </a:t>
            </a:r>
            <a:r>
              <a:rPr lang="ru-RU" sz="2800" b="1" dirty="0" smtClean="0">
                <a:latin typeface="+mj-lt"/>
              </a:rPr>
              <a:t>В олимпиаде по окружающему миру</a:t>
            </a:r>
            <a:r>
              <a:rPr lang="ru-RU" sz="2800" dirty="0" smtClean="0">
                <a:latin typeface="+mj-lt"/>
              </a:rPr>
              <a:t> приняли участие 34 обучающихся муниципального района. Победителем предметной олимпиады по окружающему миру стала ученица СОШ №8 г. </a:t>
            </a:r>
            <a:r>
              <a:rPr lang="ru-RU" sz="2800" dirty="0">
                <a:latin typeface="+mj-lt"/>
              </a:rPr>
              <a:t>А</a:t>
            </a:r>
            <a:r>
              <a:rPr lang="ru-RU" sz="2800" dirty="0" smtClean="0">
                <a:latin typeface="+mj-lt"/>
              </a:rPr>
              <a:t>знакаево</a:t>
            </a:r>
          </a:p>
          <a:p>
            <a:r>
              <a:rPr lang="ru-RU" sz="2800" dirty="0" smtClean="0">
                <a:latin typeface="+mj-lt"/>
              </a:rPr>
              <a:t>Призерами предметной олимпиады по окружающему миру стали 4 обучающихся 3 класса Лицея №4 г. </a:t>
            </a:r>
            <a:r>
              <a:rPr lang="ru-RU" sz="2800" dirty="0">
                <a:latin typeface="+mj-lt"/>
              </a:rPr>
              <a:t>А</a:t>
            </a:r>
            <a:r>
              <a:rPr lang="ru-RU" sz="2800" dirty="0" smtClean="0">
                <a:latin typeface="+mj-lt"/>
              </a:rPr>
              <a:t>знакаево, СОШ № 1 </a:t>
            </a:r>
            <a:r>
              <a:rPr lang="ru-RU" sz="2800" dirty="0" err="1" smtClean="0">
                <a:latin typeface="+mj-lt"/>
              </a:rPr>
              <a:t>п.г.т</a:t>
            </a:r>
            <a:r>
              <a:rPr lang="ru-RU" sz="2800" dirty="0" smtClean="0">
                <a:latin typeface="+mj-lt"/>
              </a:rPr>
              <a:t>. Актюбинский, обучающиеся 4 класса  Лицея № 4 г. Азнакаево, СОШ № 2 </a:t>
            </a:r>
            <a:r>
              <a:rPr lang="ru-RU" sz="2800" dirty="0" err="1" smtClean="0">
                <a:latin typeface="+mj-lt"/>
              </a:rPr>
              <a:t>п.г.т</a:t>
            </a:r>
            <a:r>
              <a:rPr lang="ru-RU" sz="2800" dirty="0" smtClean="0">
                <a:latin typeface="+mj-lt"/>
              </a:rPr>
              <a:t>. Актюбинский, Гимназии г. </a:t>
            </a:r>
            <a:r>
              <a:rPr lang="ru-RU" sz="2800" dirty="0">
                <a:latin typeface="+mj-lt"/>
              </a:rPr>
              <a:t>А</a:t>
            </a:r>
            <a:r>
              <a:rPr lang="ru-RU" sz="2800" dirty="0" smtClean="0">
                <a:latin typeface="+mj-lt"/>
              </a:rPr>
              <a:t>знакаево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</p:cSld>
  <p:clrMapOvr>
    <a:masterClrMapping/>
  </p:clrMapOvr>
  <p:transition>
    <p:pull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785806"/>
            <a:ext cx="8229600" cy="1571612"/>
          </a:xfrm>
        </p:spPr>
        <p:txBody>
          <a:bodyPr>
            <a:normAutofit/>
          </a:bodyPr>
          <a:lstStyle/>
          <a:p>
            <a:r>
              <a:rPr lang="ru-RU" sz="3600" i="1" smtClean="0"/>
              <a:t>Задачи РМО </a:t>
            </a:r>
            <a:r>
              <a:rPr lang="ru-RU" sz="3600" i="1" dirty="0" smtClean="0"/>
              <a:t>на 2017-2018 учебный год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4824426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+mj-lt"/>
              </a:rPr>
              <a:t>Повышение качества проведения учебных занятий на основе внедрения новых технологий;</a:t>
            </a:r>
          </a:p>
          <a:p>
            <a:r>
              <a:rPr lang="ru-RU" sz="2400" dirty="0" smtClean="0">
                <a:latin typeface="+mj-lt"/>
              </a:rPr>
              <a:t>Распространение и обобщение личного опыта и опыта учителей начальных классов через печатные издания поднять на более высокий уровень;</a:t>
            </a:r>
          </a:p>
          <a:p>
            <a:r>
              <a:rPr lang="ru-RU" sz="2400" dirty="0" smtClean="0">
                <a:latin typeface="+mj-lt"/>
              </a:rPr>
              <a:t>Усовершенствовать организацию практической работы с учителями через творческие группы, педагогические лаборатории;</a:t>
            </a:r>
          </a:p>
          <a:p>
            <a:r>
              <a:rPr lang="ru-RU" sz="2400" dirty="0" smtClean="0">
                <a:latin typeface="+mj-lt"/>
              </a:rPr>
              <a:t>Усовершенствовать организацию деятельности муниципальной рабочей группы по проведению диагностики и мониторинга результатов внедрения ФГОС НОО в деятельности педагогов  на должном уровне;</a:t>
            </a:r>
          </a:p>
          <a:p>
            <a:r>
              <a:rPr lang="ru-RU" sz="2400" dirty="0" smtClean="0">
                <a:latin typeface="+mj-lt"/>
              </a:rPr>
              <a:t>Продолжить работу над повышением квалификации учителей начальных классов.</a:t>
            </a:r>
          </a:p>
          <a:p>
            <a:pPr>
              <a:buNone/>
            </a:pPr>
            <a:r>
              <a:rPr lang="ru-RU" sz="2400" dirty="0" smtClean="0">
                <a:latin typeface="+mj-lt"/>
              </a:rPr>
              <a:t> </a:t>
            </a:r>
          </a:p>
          <a:p>
            <a:pPr>
              <a:buNone/>
            </a:pPr>
            <a:endParaRPr lang="ru-RU" sz="2400" dirty="0" smtClean="0">
              <a:latin typeface="+mj-lt"/>
            </a:endParaRPr>
          </a:p>
          <a:p>
            <a:pPr>
              <a:buNone/>
            </a:pPr>
            <a:endParaRPr lang="ru-RU" sz="2000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</p:cSld>
  <p:clrMapOvr>
    <a:masterClrMapping/>
  </p:clrMapOvr>
  <p:transition>
    <p:pull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2996</TotalTime>
  <Words>3973</Words>
  <Application>Microsoft Office PowerPoint</Application>
  <PresentationFormat>Экран (4:3)</PresentationFormat>
  <Paragraphs>1420</Paragraphs>
  <Slides>48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Тема Office</vt:lpstr>
      <vt:lpstr>Анализ состояния  начального образования  за 2016-2017 учебный год</vt:lpstr>
      <vt:lpstr>В 2016-2017 учебном году</vt:lpstr>
      <vt:lpstr>       Методическая тема</vt:lpstr>
      <vt:lpstr>              Цель работы РМО</vt:lpstr>
      <vt:lpstr>      Направления работы РМО</vt:lpstr>
      <vt:lpstr>    Педагогические кадры</vt:lpstr>
      <vt:lpstr>Квалификационные категории</vt:lpstr>
      <vt:lpstr>Презентация PowerPoint</vt:lpstr>
      <vt:lpstr>           Задачи РМО</vt:lpstr>
      <vt:lpstr>Презентация PowerPoint</vt:lpstr>
      <vt:lpstr>          Семинары-практикумы:   </vt:lpstr>
      <vt:lpstr>Совещания, заседания ММО:</vt:lpstr>
      <vt:lpstr>МАСТЕР-КЛАССЫ</vt:lpstr>
      <vt:lpstr>Круглые столы:</vt:lpstr>
      <vt:lpstr>Конференции:</vt:lpstr>
      <vt:lpstr>Марафон предметных недель:</vt:lpstr>
      <vt:lpstr>Диагностическое тестирование учителей </vt:lpstr>
      <vt:lpstr>Разработка  «Дорожной карты» профессионального развития учителей начальных классов по итогам тестирования</vt:lpstr>
      <vt:lpstr>Презентация PowerPoint</vt:lpstr>
      <vt:lpstr>Конкурсы профессионального мастерства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Направления повышения качества учебно-воспитательного процесса</vt:lpstr>
      <vt:lpstr>          Посещение уроков</vt:lpstr>
      <vt:lpstr>            Сильные стороны</vt:lpstr>
      <vt:lpstr>             Слабые стороны</vt:lpstr>
      <vt:lpstr>      Тематическое изучение</vt:lpstr>
      <vt:lpstr>Презентация PowerPoint</vt:lpstr>
      <vt:lpstr>Вариативность реализуемых УМК</vt:lpstr>
      <vt:lpstr>Презентация PowerPoint</vt:lpstr>
      <vt:lpstr>Презентация PowerPoint</vt:lpstr>
      <vt:lpstr>Результативность  обучения  в начальной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Слабые стороны</vt:lpstr>
      <vt:lpstr>Нет детей бездарных, задача учителя этот дар обнаружить и развить  К.Д.Ушинский</vt:lpstr>
      <vt:lpstr>Презентация PowerPoint</vt:lpstr>
      <vt:lpstr>Презентация PowerPoint</vt:lpstr>
      <vt:lpstr>Презентация PowerPoint</vt:lpstr>
      <vt:lpstr>Задачи РМО на 2017-2018 учебный год</vt:lpstr>
    </vt:vector>
  </TitlesOfParts>
  <Company>Филиал №3 ГУ СРО ФСС РФ г. Н.Тагил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МЕТОДИЧЕСКОЕ ОБЪЕДИНЕНИЕ УЧИТЕЛЕЙ НАЧАЛЬНЫХ КЛАССОВ</dc:title>
  <dc:creator>Я</dc:creator>
  <cp:lastModifiedBy>2013</cp:lastModifiedBy>
  <cp:revision>338</cp:revision>
  <dcterms:created xsi:type="dcterms:W3CDTF">2008-02-14T03:37:44Z</dcterms:created>
  <dcterms:modified xsi:type="dcterms:W3CDTF">2019-03-06T10:53:02Z</dcterms:modified>
</cp:coreProperties>
</file>